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70" r:id="rId2"/>
    <p:sldId id="430" r:id="rId3"/>
    <p:sldId id="496" r:id="rId4"/>
    <p:sldId id="325" r:id="rId5"/>
    <p:sldId id="444" r:id="rId6"/>
    <p:sldId id="445" r:id="rId7"/>
    <p:sldId id="404" r:id="rId8"/>
    <p:sldId id="457" r:id="rId9"/>
    <p:sldId id="460" r:id="rId10"/>
    <p:sldId id="461" r:id="rId11"/>
    <p:sldId id="465" r:id="rId12"/>
    <p:sldId id="466" r:id="rId13"/>
    <p:sldId id="347" r:id="rId14"/>
    <p:sldId id="352" r:id="rId15"/>
    <p:sldId id="354" r:id="rId16"/>
    <p:sldId id="365" r:id="rId17"/>
    <p:sldId id="415" r:id="rId18"/>
    <p:sldId id="417" r:id="rId19"/>
    <p:sldId id="421" r:id="rId20"/>
    <p:sldId id="422" r:id="rId21"/>
    <p:sldId id="425" r:id="rId22"/>
    <p:sldId id="467" r:id="rId23"/>
    <p:sldId id="468" r:id="rId24"/>
    <p:sldId id="450" r:id="rId25"/>
    <p:sldId id="464" r:id="rId26"/>
    <p:sldId id="452" r:id="rId27"/>
    <p:sldId id="442" r:id="rId28"/>
    <p:sldId id="471" r:id="rId29"/>
    <p:sldId id="472" r:id="rId30"/>
    <p:sldId id="473" r:id="rId31"/>
    <p:sldId id="475" r:id="rId32"/>
    <p:sldId id="477" r:id="rId33"/>
    <p:sldId id="476" r:id="rId34"/>
    <p:sldId id="478" r:id="rId35"/>
    <p:sldId id="479" r:id="rId36"/>
    <p:sldId id="474" r:id="rId37"/>
    <p:sldId id="480" r:id="rId38"/>
    <p:sldId id="481" r:id="rId39"/>
    <p:sldId id="490" r:id="rId40"/>
    <p:sldId id="484" r:id="rId41"/>
    <p:sldId id="485" r:id="rId42"/>
    <p:sldId id="486" r:id="rId43"/>
    <p:sldId id="487" r:id="rId44"/>
    <p:sldId id="488" r:id="rId45"/>
    <p:sldId id="489" r:id="rId46"/>
    <p:sldId id="491" r:id="rId47"/>
    <p:sldId id="492" r:id="rId48"/>
    <p:sldId id="493" r:id="rId49"/>
    <p:sldId id="494" r:id="rId50"/>
    <p:sldId id="495" r:id="rId51"/>
    <p:sldId id="322" r:id="rId52"/>
    <p:sldId id="497" r:id="rId53"/>
    <p:sldId id="40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>
            <p14:sldId id="470"/>
            <p14:sldId id="430"/>
            <p14:sldId id="496"/>
            <p14:sldId id="325"/>
            <p14:sldId id="444"/>
            <p14:sldId id="445"/>
            <p14:sldId id="404"/>
            <p14:sldId id="457"/>
            <p14:sldId id="460"/>
            <p14:sldId id="461"/>
            <p14:sldId id="465"/>
            <p14:sldId id="466"/>
            <p14:sldId id="347"/>
            <p14:sldId id="352"/>
            <p14:sldId id="354"/>
            <p14:sldId id="365"/>
            <p14:sldId id="415"/>
            <p14:sldId id="417"/>
            <p14:sldId id="421"/>
            <p14:sldId id="422"/>
            <p14:sldId id="425"/>
            <p14:sldId id="467"/>
            <p14:sldId id="468"/>
            <p14:sldId id="450"/>
            <p14:sldId id="464"/>
            <p14:sldId id="452"/>
            <p14:sldId id="442"/>
          </p14:sldIdLst>
        </p14:section>
        <p14:section name="Micado-Optimizer-Test" id="{A6070C13-4E6C-4DB2-B14E-35A00B10BF4F}">
          <p14:sldIdLst>
            <p14:sldId id="471"/>
            <p14:sldId id="472"/>
            <p14:sldId id="473"/>
            <p14:sldId id="475"/>
            <p14:sldId id="477"/>
            <p14:sldId id="476"/>
            <p14:sldId id="478"/>
            <p14:sldId id="479"/>
            <p14:sldId id="474"/>
            <p14:sldId id="480"/>
            <p14:sldId id="481"/>
            <p14:sldId id="490"/>
            <p14:sldId id="484"/>
            <p14:sldId id="485"/>
            <p14:sldId id="486"/>
            <p14:sldId id="487"/>
            <p14:sldId id="488"/>
            <p14:sldId id="489"/>
            <p14:sldId id="491"/>
            <p14:sldId id="492"/>
            <p14:sldId id="493"/>
            <p14:sldId id="494"/>
            <p14:sldId id="495"/>
            <p14:sldId id="322"/>
            <p14:sldId id="497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7C2A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8683" autoAdjust="0"/>
  </p:normalViewPr>
  <p:slideViewPr>
    <p:cSldViewPr snapToGrid="0">
      <p:cViewPr varScale="1">
        <p:scale>
          <a:sx n="61" d="100"/>
          <a:sy n="61" d="100"/>
        </p:scale>
        <p:origin x="96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1104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Sikerült kialakítanom egy egységes tesztelési keretrendszert. Ennek most látszólag még nincs meg az eredménye, de segítségével egységesen vizsgálthatóak a kísérletek, a különböző beállítások. Szűkséges volt most itt tartok, segítségével a jövőben sokkal könnyebb lesz elemezni az eredményeket.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19281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55674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22334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5385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1738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2974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Ide még kell egy magyarázat, hogy ha a Neurális háló becslése a mérési adatok alapján kimutat a </a:t>
            </a:r>
            <a:r>
              <a:rPr lang="hu-HU" dirty="0" err="1"/>
              <a:t>rangeből</a:t>
            </a:r>
            <a:r>
              <a:rPr lang="hu-HU" dirty="0"/>
              <a:t> akkor hívjuk meg a lineáris regressziós modellt, hogy számolja ki +1, +2 új erőforrásra a belső állapot változókat, hogy ezeket betáplálva a Neurális hálóba meg tudjuk mondani, hogy mi lenne a válaszidő egy hipotetikus felskálázás esetén</a:t>
            </a:r>
          </a:p>
          <a:p>
            <a:endParaRPr lang="hu-HU" dirty="0"/>
          </a:p>
          <a:p>
            <a:r>
              <a:rPr lang="hu-HU" dirty="0"/>
              <a:t>Tehát azért kellett nekünk megtani a Neurális hálót, hogy becslést tudjon adni arra, hogy mi lesz a válaszidő adatok, illetve az új adatok alapján, hogy meg tudjuk mondani, hogy hány erőforrást kell a rendszerhez!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1759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71388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23010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9370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35058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9011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3230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96298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64708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489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431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11188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69721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18173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8393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7310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457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86517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09543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336166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34269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3537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107320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0319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5656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634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395283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564803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44879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662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3062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830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6278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088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7118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9/30/2021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9/30/2021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9/30/2021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9/30/2021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hyperlink" Target="https://project-cola.eu/about-micad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io/Test1%7bparam%7d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://localhost/io/%7bparam%7d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ocalhost/cpu/%7bparam%7d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://localhost/cpu/BaseTest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hyperlink" Target="http://localhost/network/%7bparam%7d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io/Test1%7bparam%7d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://localhost/io/%7bparam%7d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ocalhost/cpu/%7bparam%7d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://localhost/cpu/BaseTest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hyperlink" Target="http://localhost/network/%7bparam%7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7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io/Test1%7bparam%7d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://localhost/io/%7bparam%7d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ocalhost/cpu/%7bparam%7d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://localhost/cpu/BaseTest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hyperlink" Target="http://localhost/network/%7bparam%7d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cpu/BaseTest" TargetMode="External"/><Relationship Id="rId13" Type="http://schemas.openxmlformats.org/officeDocument/2006/relationships/image" Target="../media/image44.png"/><Relationship Id="rId3" Type="http://schemas.openxmlformats.org/officeDocument/2006/relationships/image" Target="../media/image50.png"/><Relationship Id="rId7" Type="http://schemas.openxmlformats.org/officeDocument/2006/relationships/image" Target="../media/image43.png"/><Relationship Id="rId12" Type="http://schemas.openxmlformats.org/officeDocument/2006/relationships/hyperlink" Target="http://localhost/network/%7bparam%7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hyperlink" Target="http://localhost/io/Test1%7bparam%7d" TargetMode="External"/><Relationship Id="rId5" Type="http://schemas.openxmlformats.org/officeDocument/2006/relationships/image" Target="../media/image50.png"/><Relationship Id="rId10" Type="http://schemas.openxmlformats.org/officeDocument/2006/relationships/hyperlink" Target="http://localhost/io/%7bparam%7d" TargetMode="External"/><Relationship Id="rId4" Type="http://schemas.openxmlformats.org/officeDocument/2006/relationships/slide" Target="slide35.xml"/><Relationship Id="rId9" Type="http://schemas.openxmlformats.org/officeDocument/2006/relationships/hyperlink" Target="http://localhost/cpu/%7bparam%7d" TargetMode="External"/><Relationship Id="rId1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io/Test1%7bparam%7d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34.png"/><Relationship Id="rId7" Type="http://schemas.openxmlformats.org/officeDocument/2006/relationships/hyperlink" Target="http://localhost/io/%7bparam%7d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ocalhost/cpu/%7bparam%7d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://localhost/cpu/BaseTest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hyperlink" Target="http://localhost/network/%7bparam%7d" TargetMode="External"/><Relationship Id="rId14" Type="http://schemas.openxmlformats.org/officeDocument/2006/relationships/image" Target="../media/image51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slide" Target="slide42.xml"/><Relationship Id="rId1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12" Type="http://schemas.openxmlformats.org/officeDocument/2006/relationships/image" Target="../media/image56.png"/><Relationship Id="rId17" Type="http://schemas.openxmlformats.org/officeDocument/2006/relationships/slide" Target="slide44.xm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slide" Target="slide41.xml"/><Relationship Id="rId5" Type="http://schemas.openxmlformats.org/officeDocument/2006/relationships/image" Target="../media/image43.png"/><Relationship Id="rId15" Type="http://schemas.openxmlformats.org/officeDocument/2006/relationships/slide" Target="slide43.xml"/><Relationship Id="rId10" Type="http://schemas.openxmlformats.org/officeDocument/2006/relationships/image" Target="../media/image55.png"/><Relationship Id="rId19" Type="http://schemas.openxmlformats.org/officeDocument/2006/relationships/slide" Target="slide45.xml"/><Relationship Id="rId4" Type="http://schemas.openxmlformats.org/officeDocument/2006/relationships/image" Target="../media/image34.png"/><Relationship Id="rId9" Type="http://schemas.openxmlformats.org/officeDocument/2006/relationships/slide" Target="slide40.xml"/><Relationship Id="rId1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6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github.com/JoDeMiro/Micado-Optimizer-Test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svg"/><Relationship Id="rId11" Type="http://schemas.openxmlformats.org/officeDocument/2006/relationships/image" Target="../media/image75.sv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svg"/><Relationship Id="rId9" Type="http://schemas.openxmlformats.org/officeDocument/2006/relationships/hyperlink" Target="http://www.sztaki.h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1763204"/>
            <a:ext cx="7202786" cy="1449788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</a:pPr>
            <a:r>
              <a:rPr lang="en-US" sz="4400" dirty="0"/>
              <a:t>F</a:t>
            </a:r>
            <a:r>
              <a:rPr lang="hu-HU" sz="4400" dirty="0" err="1"/>
              <a:t>élévi</a:t>
            </a:r>
            <a:r>
              <a:rPr lang="hu-HU" sz="4400" dirty="0"/>
              <a:t> beszámoló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1938003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210548"/>
            <a:ext cx="5282503" cy="2494216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687100"/>
            <a:ext cx="4508500" cy="660488"/>
          </a:xfrm>
        </p:spPr>
        <p:txBody>
          <a:bodyPr rtlCol="0" anchor="t">
            <a:normAutofit/>
          </a:bodyPr>
          <a:lstStyle/>
          <a:p>
            <a:r>
              <a:rPr lang="hu-HU" dirty="0"/>
              <a:t>Témavezető: Dr. habil. Lovas Róbert</a:t>
            </a:r>
            <a:br>
              <a:rPr lang="hu-HU" dirty="0"/>
            </a:br>
            <a:r>
              <a:rPr lang="hu-HU" dirty="0"/>
              <a:t>Dr. Kovács József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415439"/>
            <a:ext cx="4508500" cy="1153233"/>
          </a:xfrm>
        </p:spPr>
        <p:txBody>
          <a:bodyPr rtlCol="0">
            <a:normAutofit/>
          </a:bodyPr>
          <a:lstStyle/>
          <a:p>
            <a:r>
              <a:rPr lang="hu-HU" dirty="0"/>
              <a:t>Téma:</a:t>
            </a:r>
            <a:br>
              <a:rPr lang="hu-HU" dirty="0"/>
            </a:br>
            <a:br>
              <a:rPr lang="hu-HU" dirty="0"/>
            </a:br>
            <a:r>
              <a:rPr lang="hu-HU" dirty="0"/>
              <a:t>Felhőalapú számítási klaszter dinamikus skálázása</a:t>
            </a:r>
          </a:p>
        </p:txBody>
      </p:sp>
      <p:pic>
        <p:nvPicPr>
          <p:cNvPr id="51" name="Kép helye 50">
            <a:extLst>
              <a:ext uri="{FF2B5EF4-FFF2-40B4-BE49-F238E27FC236}">
                <a16:creationId xmlns:a16="http://schemas.microsoft.com/office/drawing/2014/main" id="{0BC42531-EDB2-4E82-9CA9-89768E8C9B39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221544"/>
            <a:ext cx="1381125" cy="561975"/>
          </a:xfrm>
        </p:spPr>
      </p:pic>
      <p:sp>
        <p:nvSpPr>
          <p:cNvPr id="11" name="Cím 2">
            <a:extLst>
              <a:ext uri="{FF2B5EF4-FFF2-40B4-BE49-F238E27FC236}">
                <a16:creationId xmlns:a16="http://schemas.microsoft.com/office/drawing/2014/main" id="{D67E10A7-3971-4106-AF90-6386A879C3B9}"/>
              </a:ext>
            </a:extLst>
          </p:cNvPr>
          <p:cNvSpPr txBox="1">
            <a:spLocks/>
          </p:cNvSpPr>
          <p:nvPr/>
        </p:nvSpPr>
        <p:spPr>
          <a:xfrm>
            <a:off x="2494606" y="976870"/>
            <a:ext cx="7202783" cy="1449788"/>
          </a:xfrm>
          <a:prstGeom prst="rect">
            <a:avLst/>
          </a:prstGeom>
          <a:noFill/>
        </p:spPr>
        <p:txBody>
          <a:bodyPr vert="horz" lIns="288000" tIns="45720" rIns="2160000" bIns="144000" rtlCol="0" anchor="b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hu-HU" sz="2400" dirty="0"/>
              <a:t>2021-22/1</a:t>
            </a:r>
          </a:p>
        </p:txBody>
      </p:sp>
    </p:spTree>
    <p:extLst>
      <p:ext uri="{BB962C8B-B14F-4D97-AF65-F5344CB8AC3E}">
        <p14:creationId xmlns:p14="http://schemas.microsoft.com/office/powerpoint/2010/main" val="325455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3C0ED10-AC04-4E8D-91D7-CB9272F1C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3029" y="-10324"/>
            <a:ext cx="7185940" cy="6878647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Kutatási eredmények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11101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Több rétegű neurális hálóval pontosabb becslést kaptam. (r2 &gt; 0.89)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73743F2-2630-42F9-8822-A8201C114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25" y="3178138"/>
            <a:ext cx="11041594" cy="374944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AAA233B-C3E9-454A-B489-EBD46277D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37" y="843770"/>
            <a:ext cx="6214113" cy="23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7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3C0ED10-AC04-4E8D-91D7-CB9272F1C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371" y="-10324"/>
            <a:ext cx="9539256" cy="6878647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Kutatási eredmények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11101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Különböző kombinációkkal kísérletez-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Itt egy több rétegű neurális háló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a metrika t-1 időpontban mért értékét is figyelembe veszi.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D30592E6-F82C-476C-916B-B3608149E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49" y="851871"/>
            <a:ext cx="6172088" cy="2379536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AFA2E703-C641-4E90-B1C4-3F48AD203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25" y="3178138"/>
            <a:ext cx="11041594" cy="37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19">
            <a:extLst>
              <a:ext uri="{FF2B5EF4-FFF2-40B4-BE49-F238E27FC236}">
                <a16:creationId xmlns:a16="http://schemas.microsoft.com/office/drawing/2014/main" id="{FA34AC19-3D8B-48C7-8F00-348DF7219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3638" y="780192"/>
            <a:ext cx="3203844" cy="261748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30592E6-F82C-476C-916B-B3608149E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046" y="899169"/>
            <a:ext cx="2912586" cy="2379536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61430548-E10A-4842-A108-5FFD97C1D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448" y="780192"/>
            <a:ext cx="3203845" cy="2617489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Amit feltárt az elemzés</a:t>
            </a:r>
            <a:br>
              <a:rPr lang="hu-HU" dirty="0"/>
            </a:b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9860145" y="1371205"/>
            <a:ext cx="2084064" cy="162905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becsült válaszidő alakulása a mért metrika különböző értékeihez rendelve.</a:t>
            </a: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Milyen kapcsolat van az adott metrika és a válaszidő között.</a:t>
            </a:r>
            <a:endParaRPr lang="en-GB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254DC241-2069-474B-85CF-47ABFD6B902C}"/>
              </a:ext>
            </a:extLst>
          </p:cNvPr>
          <p:cNvGrpSpPr/>
          <p:nvPr/>
        </p:nvGrpSpPr>
        <p:grpSpPr>
          <a:xfrm>
            <a:off x="9632383" y="485674"/>
            <a:ext cx="1499496" cy="895342"/>
            <a:chOff x="9632383" y="1667363"/>
            <a:chExt cx="1499496" cy="895342"/>
          </a:xfrm>
        </p:grpSpPr>
        <p:sp>
          <p:nvSpPr>
            <p:cNvPr id="22" name="Ábra 18" title="Sablon utasítási nyíl">
              <a:extLst>
                <a:ext uri="{FF2B5EF4-FFF2-40B4-BE49-F238E27FC236}">
                  <a16:creationId xmlns:a16="http://schemas.microsoft.com/office/drawing/2014/main" id="{456BE1FD-5F2C-4CA3-80F9-54FCF8B8E81F}"/>
                </a:ext>
              </a:extLst>
            </p:cNvPr>
            <p:cNvSpPr/>
            <p:nvPr/>
          </p:nvSpPr>
          <p:spPr>
            <a:xfrm rot="686061" flipH="1" flipV="1">
              <a:off x="9803404" y="2007040"/>
              <a:ext cx="373531" cy="555665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dirty="0"/>
            </a:p>
          </p:txBody>
        </p:sp>
        <p:sp>
          <p:nvSpPr>
            <p:cNvPr id="38" name="Szöveg helye 14">
              <a:extLst>
                <a:ext uri="{FF2B5EF4-FFF2-40B4-BE49-F238E27FC236}">
                  <a16:creationId xmlns:a16="http://schemas.microsoft.com/office/drawing/2014/main" id="{CA2745AA-C096-410D-BB41-CBC13095276B}"/>
                </a:ext>
              </a:extLst>
            </p:cNvPr>
            <p:cNvSpPr txBox="1">
              <a:spLocks/>
            </p:cNvSpPr>
            <p:nvPr/>
          </p:nvSpPr>
          <p:spPr>
            <a:xfrm>
              <a:off x="9632383" y="1667363"/>
              <a:ext cx="1499496" cy="22799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Becsült válaszidő</a:t>
              </a:r>
              <a:endPara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16" name="Kép 15">
            <a:extLst>
              <a:ext uri="{FF2B5EF4-FFF2-40B4-BE49-F238E27FC236}">
                <a16:creationId xmlns:a16="http://schemas.microsoft.com/office/drawing/2014/main" id="{AFA2E703-C641-4E90-B1C4-3F48AD203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880" y="3693207"/>
            <a:ext cx="9125285" cy="2719305"/>
          </a:xfrm>
          <a:prstGeom prst="rect">
            <a:avLst/>
          </a:prstGeom>
        </p:spPr>
      </p:pic>
      <p:sp>
        <p:nvSpPr>
          <p:cNvPr id="24" name="Szöveg helye 14">
            <a:extLst>
              <a:ext uri="{FF2B5EF4-FFF2-40B4-BE49-F238E27FC236}">
                <a16:creationId xmlns:a16="http://schemas.microsoft.com/office/drawing/2014/main" id="{05AAAC38-B1AF-4F10-A35C-9A6B93ECDC4B}"/>
              </a:ext>
            </a:extLst>
          </p:cNvPr>
          <p:cNvSpPr txBox="1">
            <a:spLocks/>
          </p:cNvSpPr>
          <p:nvPr/>
        </p:nvSpPr>
        <p:spPr>
          <a:xfrm>
            <a:off x="9892708" y="4101296"/>
            <a:ext cx="2084064" cy="162905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Statisztikai elemzéssel fény derült rá, hogy egyes változók szórása szinte nulla.</a:t>
            </a: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Nemcsak, hogy kevés volt a bemeneti változó, de mivel a teszt eset egyféle volt, ezért egyes változói </a:t>
            </a:r>
            <a:r>
              <a:rPr lang="hu-HU" sz="1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irrelevánsak</a:t>
            </a: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is</a:t>
            </a:r>
            <a:endParaRPr lang="en-GB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83551F18-9FAA-447A-8DE1-CD7A1E0D14D8}"/>
              </a:ext>
            </a:extLst>
          </p:cNvPr>
          <p:cNvSpPr txBox="1">
            <a:spLocks/>
          </p:cNvSpPr>
          <p:nvPr/>
        </p:nvSpPr>
        <p:spPr>
          <a:xfrm>
            <a:off x="9752030" y="3705803"/>
            <a:ext cx="2192179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elemzés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Szöveg helye 14">
            <a:extLst>
              <a:ext uri="{FF2B5EF4-FFF2-40B4-BE49-F238E27FC236}">
                <a16:creationId xmlns:a16="http://schemas.microsoft.com/office/drawing/2014/main" id="{52F6DA17-9B7D-4121-BDD4-793558B89A0C}"/>
              </a:ext>
            </a:extLst>
          </p:cNvPr>
          <p:cNvSpPr txBox="1">
            <a:spLocks/>
          </p:cNvSpPr>
          <p:nvPr/>
        </p:nvSpPr>
        <p:spPr>
          <a:xfrm>
            <a:off x="1139252" y="6340839"/>
            <a:ext cx="8493130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Az egyes metrikák időbeli alakulása a kísérlet alatt. A hozzájuk tartozó értékeket színkódolással végeztem.</a:t>
            </a:r>
          </a:p>
        </p:txBody>
      </p:sp>
      <p:sp>
        <p:nvSpPr>
          <p:cNvPr id="31" name="Szöveg helye 17">
            <a:extLst>
              <a:ext uri="{FF2B5EF4-FFF2-40B4-BE49-F238E27FC236}">
                <a16:creationId xmlns:a16="http://schemas.microsoft.com/office/drawing/2014/main" id="{9CE26A76-E72B-427E-9C70-924E7E209B24}"/>
              </a:ext>
            </a:extLst>
          </p:cNvPr>
          <p:cNvSpPr txBox="1">
            <a:spLocks/>
          </p:cNvSpPr>
          <p:nvPr/>
        </p:nvSpPr>
        <p:spPr>
          <a:xfrm>
            <a:off x="3168261" y="3018367"/>
            <a:ext cx="483288" cy="6874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!</a:t>
            </a:r>
            <a:endParaRPr lang="en-GB" sz="6000" dirty="0"/>
          </a:p>
        </p:txBody>
      </p:sp>
      <p:sp>
        <p:nvSpPr>
          <p:cNvPr id="32" name="Szöveg helye 14">
            <a:extLst>
              <a:ext uri="{FF2B5EF4-FFF2-40B4-BE49-F238E27FC236}">
                <a16:creationId xmlns:a16="http://schemas.microsoft.com/office/drawing/2014/main" id="{F030AEBE-5931-431C-9629-6F5AF1024928}"/>
              </a:ext>
            </a:extLst>
          </p:cNvPr>
          <p:cNvSpPr txBox="1">
            <a:spLocks/>
          </p:cNvSpPr>
          <p:nvPr/>
        </p:nvSpPr>
        <p:spPr>
          <a:xfrm>
            <a:off x="3621448" y="3186804"/>
            <a:ext cx="2084064" cy="5064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Magas korreláció a</a:t>
            </a:r>
            <a:b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változók között</a:t>
            </a:r>
            <a:endParaRPr lang="en-GB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3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3E5B62A-3917-42E8-B09C-FDA6C1DE8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66" y="2192135"/>
            <a:ext cx="2629267" cy="2905530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De van egy második lépés is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763BD9C9-9B70-4063-BFE0-310153355ED7}"/>
              </a:ext>
            </a:extLst>
          </p:cNvPr>
          <p:cNvSpPr/>
          <p:nvPr/>
        </p:nvSpPr>
        <p:spPr>
          <a:xfrm>
            <a:off x="7165962" y="2222435"/>
            <a:ext cx="2744246" cy="2916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Kép helyőrzője 32" descr="Tanár">
            <a:extLst>
              <a:ext uri="{FF2B5EF4-FFF2-40B4-BE49-F238E27FC236}">
                <a16:creationId xmlns:a16="http://schemas.microsoft.com/office/drawing/2014/main" id="{DDFE365F-F609-43BD-AA8F-F26828263D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4777" y="1689850"/>
            <a:ext cx="854075" cy="854075"/>
          </a:xfrm>
        </p:spPr>
      </p:pic>
      <p:sp>
        <p:nvSpPr>
          <p:cNvPr id="63" name="Szöveg helye 17">
            <a:extLst>
              <a:ext uri="{FF2B5EF4-FFF2-40B4-BE49-F238E27FC236}">
                <a16:creationId xmlns:a16="http://schemas.microsoft.com/office/drawing/2014/main" id="{7442597B-556B-414A-B55D-5197A6AEF9B5}"/>
              </a:ext>
            </a:extLst>
          </p:cNvPr>
          <p:cNvSpPr txBox="1">
            <a:spLocks/>
          </p:cNvSpPr>
          <p:nvPr/>
        </p:nvSpPr>
        <p:spPr>
          <a:xfrm>
            <a:off x="4141524" y="5617755"/>
            <a:ext cx="3888093" cy="568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Egy második tanuló modellre is szükség van</a:t>
            </a:r>
            <a:endParaRPr lang="en-GB" dirty="0"/>
          </a:p>
        </p:txBody>
      </p:sp>
      <p:cxnSp>
        <p:nvCxnSpPr>
          <p:cNvPr id="65" name="Egyenes összekötő 64" title="Elválasztó">
            <a:extLst>
              <a:ext uri="{FF2B5EF4-FFF2-40B4-BE49-F238E27FC236}">
                <a16:creationId xmlns:a16="http://schemas.microsoft.com/office/drawing/2014/main" id="{9CAC533E-3988-4DD7-A864-4457FB4E1908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582755"/>
            <a:ext cx="1" cy="231584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Ábra 18" title="Sablon utasítási nyíl">
            <a:extLst>
              <a:ext uri="{FF2B5EF4-FFF2-40B4-BE49-F238E27FC236}">
                <a16:creationId xmlns:a16="http://schemas.microsoft.com/office/drawing/2014/main" id="{AB4E6FE2-3DCF-4CE3-ACAE-AE2936C3A800}"/>
              </a:ext>
            </a:extLst>
          </p:cNvPr>
          <p:cNvSpPr/>
          <p:nvPr/>
        </p:nvSpPr>
        <p:spPr>
          <a:xfrm rot="5626377" flipH="1">
            <a:off x="8145577" y="5183754"/>
            <a:ext cx="511519" cy="711323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EADBC84C-AB0B-4E47-80B6-028CBE8B48AD}"/>
              </a:ext>
            </a:extLst>
          </p:cNvPr>
          <p:cNvSpPr/>
          <p:nvPr/>
        </p:nvSpPr>
        <p:spPr>
          <a:xfrm>
            <a:off x="1840063" y="2222435"/>
            <a:ext cx="2744246" cy="2916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Szöveg helye 14">
            <a:extLst>
              <a:ext uri="{FF2B5EF4-FFF2-40B4-BE49-F238E27FC236}">
                <a16:creationId xmlns:a16="http://schemas.microsoft.com/office/drawing/2014/main" id="{F690B3C0-AE09-4AF2-BC66-C456A4F2A423}"/>
              </a:ext>
            </a:extLst>
          </p:cNvPr>
          <p:cNvSpPr txBox="1">
            <a:spLocks/>
          </p:cNvSpPr>
          <p:nvPr/>
        </p:nvSpPr>
        <p:spPr>
          <a:xfrm>
            <a:off x="1840062" y="2324035"/>
            <a:ext cx="2738379" cy="868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800" dirty="0">
                <a:latin typeface="Monospace"/>
              </a:rPr>
              <a:t>Első fázis</a:t>
            </a:r>
            <a:endParaRPr lang="en-GB" sz="2800" dirty="0">
              <a:latin typeface="Monospace"/>
            </a:endParaRP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1A924165-786D-410F-B232-40FFB1572102}"/>
              </a:ext>
            </a:extLst>
          </p:cNvPr>
          <p:cNvSpPr txBox="1">
            <a:spLocks/>
          </p:cNvSpPr>
          <p:nvPr/>
        </p:nvSpPr>
        <p:spPr>
          <a:xfrm>
            <a:off x="1724648" y="1164285"/>
            <a:ext cx="8873247" cy="7672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2800" dirty="0">
                <a:latin typeface="Monospace"/>
              </a:rPr>
              <a:t>Minden alkalommal amikor </a:t>
            </a:r>
            <a:r>
              <a:rPr lang="hu-HU" sz="2800" b="1" i="1" dirty="0">
                <a:latin typeface="Monospace"/>
              </a:rPr>
              <a:t>fel-</a:t>
            </a:r>
            <a:r>
              <a:rPr lang="en-GB" sz="2800" dirty="0">
                <a:latin typeface="Monospace"/>
              </a:rPr>
              <a:t> </a:t>
            </a:r>
            <a:r>
              <a:rPr lang="hu-HU" sz="2800" dirty="0">
                <a:latin typeface="Monospace"/>
              </a:rPr>
              <a:t>vagy</a:t>
            </a:r>
            <a:r>
              <a:rPr lang="en-GB" sz="2800" dirty="0">
                <a:latin typeface="Monospace"/>
              </a:rPr>
              <a:t> </a:t>
            </a:r>
            <a:r>
              <a:rPr lang="hu-HU" sz="2800" b="1" i="1" dirty="0">
                <a:latin typeface="Monospace"/>
              </a:rPr>
              <a:t>leskálázunk</a:t>
            </a:r>
            <a:r>
              <a:rPr lang="en-GB" sz="2800" dirty="0">
                <a:latin typeface="Monospace"/>
              </a:rPr>
              <a:t> </a:t>
            </a:r>
            <a:r>
              <a:rPr lang="hu-HU" sz="2800" dirty="0">
                <a:latin typeface="Monospace"/>
              </a:rPr>
              <a:t>meg kell becsülnünk a bemeneti változók skálázás utáni értékét is.</a:t>
            </a:r>
            <a:endParaRPr lang="en-GB" sz="2800" dirty="0">
              <a:latin typeface="Monospace"/>
            </a:endParaRPr>
          </a:p>
        </p:txBody>
      </p:sp>
      <p:sp>
        <p:nvSpPr>
          <p:cNvPr id="66" name="Szöveg helye 14">
            <a:extLst>
              <a:ext uri="{FF2B5EF4-FFF2-40B4-BE49-F238E27FC236}">
                <a16:creationId xmlns:a16="http://schemas.microsoft.com/office/drawing/2014/main" id="{55E43FB5-FDED-4B17-8B7F-4B0B30D5DC1E}"/>
              </a:ext>
            </a:extLst>
          </p:cNvPr>
          <p:cNvSpPr txBox="1">
            <a:spLocks/>
          </p:cNvSpPr>
          <p:nvPr/>
        </p:nvSpPr>
        <p:spPr>
          <a:xfrm>
            <a:off x="7165962" y="2320478"/>
            <a:ext cx="2744246" cy="6433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800" dirty="0">
                <a:latin typeface="Monospace"/>
              </a:rPr>
              <a:t>Második fázis</a:t>
            </a:r>
            <a:endParaRPr lang="en-GB" sz="2800" dirty="0">
              <a:latin typeface="Monospace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B411D7BD-941C-4939-B196-DDC3DA5BC559}"/>
              </a:ext>
            </a:extLst>
          </p:cNvPr>
          <p:cNvSpPr txBox="1">
            <a:spLocks/>
          </p:cNvSpPr>
          <p:nvPr/>
        </p:nvSpPr>
        <p:spPr>
          <a:xfrm>
            <a:off x="1840062" y="3200400"/>
            <a:ext cx="2738379" cy="1938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>
                <a:latin typeface="Monospace"/>
              </a:rPr>
              <a:t>Neurális háló tanítása mesterségesen generált terhelési adatokkal, feladat a </a:t>
            </a:r>
            <a:r>
              <a:rPr lang="hu-HU" sz="1800" dirty="0">
                <a:solidFill>
                  <a:srgbClr val="C00000"/>
                </a:solidFill>
                <a:latin typeface="Monospace"/>
              </a:rPr>
              <a:t>válaszidő becslése</a:t>
            </a:r>
            <a:r>
              <a:rPr lang="hu-HU" sz="1800" dirty="0">
                <a:latin typeface="Monospace"/>
              </a:rPr>
              <a:t> a terhelés és a rendszer belső változóinak függvényében</a:t>
            </a:r>
            <a:endParaRPr lang="en-GB" sz="1800" dirty="0">
              <a:latin typeface="Monospace"/>
            </a:endParaRP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29422A57-D1B2-4F3C-97B8-173F2F221FEF}"/>
              </a:ext>
            </a:extLst>
          </p:cNvPr>
          <p:cNvSpPr txBox="1">
            <a:spLocks/>
          </p:cNvSpPr>
          <p:nvPr/>
        </p:nvSpPr>
        <p:spPr>
          <a:xfrm>
            <a:off x="7177491" y="3202672"/>
            <a:ext cx="2738379" cy="1938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>
                <a:latin typeface="Monospace"/>
              </a:rPr>
              <a:t>Hogy becsülni tudjuk a </a:t>
            </a:r>
            <a:r>
              <a:rPr lang="hu-HU" sz="1800" dirty="0">
                <a:solidFill>
                  <a:srgbClr val="C00000"/>
                </a:solidFill>
                <a:latin typeface="Monospace"/>
              </a:rPr>
              <a:t>válaszidőt</a:t>
            </a:r>
            <a:r>
              <a:rPr lang="hu-HU" sz="1800" dirty="0">
                <a:latin typeface="Monospace"/>
              </a:rPr>
              <a:t> egy hipotetikus fel- vagy</a:t>
            </a:r>
            <a:r>
              <a:rPr lang="en-GB" sz="1800" dirty="0">
                <a:latin typeface="Monospace"/>
              </a:rPr>
              <a:t> </a:t>
            </a:r>
            <a:r>
              <a:rPr lang="hu-HU" sz="1800" dirty="0">
                <a:latin typeface="Monospace"/>
              </a:rPr>
              <a:t>leskálázás esetén</a:t>
            </a:r>
            <a:r>
              <a:rPr lang="en-GB" sz="1800" dirty="0">
                <a:latin typeface="Monospace"/>
              </a:rPr>
              <a:t>, </a:t>
            </a:r>
            <a:r>
              <a:rPr lang="hu-HU" sz="1800" dirty="0">
                <a:latin typeface="Monospace"/>
              </a:rPr>
              <a:t>meg kell becsülni a rendszer változók skálázás utáni értékeit is</a:t>
            </a:r>
            <a:r>
              <a:rPr lang="en-GB" sz="1800" dirty="0">
                <a:latin typeface="Monospace"/>
              </a:rPr>
              <a:t>.</a:t>
            </a:r>
            <a:br>
              <a:rPr lang="hu-HU" sz="1800" dirty="0">
                <a:latin typeface="Monospace"/>
              </a:rPr>
            </a:br>
            <a:r>
              <a:rPr lang="hu-HU" sz="1800" dirty="0">
                <a:latin typeface="Monospace"/>
              </a:rPr>
              <a:t>Például</a:t>
            </a:r>
            <a:r>
              <a:rPr lang="en-GB" sz="1800" dirty="0">
                <a:latin typeface="Monospace"/>
              </a:rPr>
              <a:t>: </a:t>
            </a:r>
            <a:r>
              <a:rPr lang="hu-HU" sz="1800" dirty="0">
                <a:latin typeface="Monospace"/>
              </a:rPr>
              <a:t>Mennyi lesz a</a:t>
            </a:r>
            <a:r>
              <a:rPr lang="en-GB" sz="1800" dirty="0">
                <a:latin typeface="Monospace"/>
              </a:rPr>
              <a:t> CPU </a:t>
            </a:r>
            <a:r>
              <a:rPr lang="hu-HU" sz="1800" dirty="0">
                <a:latin typeface="Monospace"/>
              </a:rPr>
              <a:t>terhelés skálázás után</a:t>
            </a:r>
            <a:endParaRPr lang="en-GB" sz="1800" dirty="0">
              <a:latin typeface="Monospace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5412036-C0E4-4B03-A118-7521B49FE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8688" y="2222501"/>
            <a:ext cx="2226623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2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3" grpId="0"/>
      <p:bldP spid="20" grpId="0" animBg="1"/>
      <p:bldP spid="4" grpId="0" animBg="1"/>
      <p:bldP spid="60" grpId="0"/>
      <p:bldP spid="17" grpId="0" uiExpand="1" build="p"/>
      <p:bldP spid="66" grpId="0"/>
      <p:bldP spid="21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églalap 40">
            <a:extLst>
              <a:ext uri="{FF2B5EF4-FFF2-40B4-BE49-F238E27FC236}">
                <a16:creationId xmlns:a16="http://schemas.microsoft.com/office/drawing/2014/main" id="{C12460E3-6A3D-4E17-B9A3-A048208C6790}"/>
              </a:ext>
            </a:extLst>
          </p:cNvPr>
          <p:cNvSpPr/>
          <p:nvPr/>
        </p:nvSpPr>
        <p:spPr>
          <a:xfrm>
            <a:off x="73153" y="3105501"/>
            <a:ext cx="4936575" cy="302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ím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hu-HU" dirty="0"/>
              <a:t>Második tanulási fázis</a:t>
            </a:r>
            <a:endParaRPr lang="en-GB" dirty="0"/>
          </a:p>
        </p:txBody>
      </p:sp>
      <p:cxnSp>
        <p:nvCxnSpPr>
          <p:cNvPr id="26" name="Egyenes összekötő 25" descr="Első elválasztó a dián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 descr="Második elválasztó a dián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/>
          </a:p>
        </p:txBody>
      </p:sp>
      <p:pic>
        <p:nvPicPr>
          <p:cNvPr id="7" name="Kép helye 6"/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tretch>
            <a:fillRect/>
          </a:stretch>
        </p:blipFill>
        <p:spPr>
          <a:xfrm>
            <a:off x="5472596" y="2099813"/>
            <a:ext cx="854075" cy="854075"/>
          </a:xfrm>
        </p:spPr>
      </p:pic>
      <p:sp>
        <p:nvSpPr>
          <p:cNvPr id="10" name="Téglalap 9"/>
          <p:cNvSpPr/>
          <p:nvPr/>
        </p:nvSpPr>
        <p:spPr>
          <a:xfrm>
            <a:off x="5020543" y="1080000"/>
            <a:ext cx="6284766" cy="5507190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Kép hely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23" y="1421745"/>
            <a:ext cx="854075" cy="854075"/>
          </a:xfrm>
          <a:prstGeom prst="rect">
            <a:avLst/>
          </a:prstGeom>
        </p:spPr>
      </p:pic>
      <p:cxnSp>
        <p:nvCxnSpPr>
          <p:cNvPr id="13" name="Szögletes összekötő 12"/>
          <p:cNvCxnSpPr>
            <a:stCxn id="30" idx="1"/>
            <a:endCxn id="7" idx="3"/>
          </p:cNvCxnSpPr>
          <p:nvPr/>
        </p:nvCxnSpPr>
        <p:spPr>
          <a:xfrm rot="10800000" flipV="1">
            <a:off x="6326671" y="1848783"/>
            <a:ext cx="2290952" cy="678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zöveg helye 17">
            <a:extLst>
              <a:ext uri="{FF2B5EF4-FFF2-40B4-BE49-F238E27FC236}">
                <a16:creationId xmlns:a16="http://schemas.microsoft.com/office/drawing/2014/main" id="{2F57F624-555C-4BAD-87E2-FFF26613042A}"/>
              </a:ext>
            </a:extLst>
          </p:cNvPr>
          <p:cNvSpPr txBox="1">
            <a:spLocks/>
          </p:cNvSpPr>
          <p:nvPr/>
        </p:nvSpPr>
        <p:spPr>
          <a:xfrm>
            <a:off x="9605318" y="1492741"/>
            <a:ext cx="1830756" cy="282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Apache Web Server</a:t>
            </a:r>
          </a:p>
        </p:txBody>
      </p:sp>
      <p:pic>
        <p:nvPicPr>
          <p:cNvPr id="19" name="Kép helye 56">
            <a:extLst>
              <a:ext uri="{FF2B5EF4-FFF2-40B4-BE49-F238E27FC236}">
                <a16:creationId xmlns:a16="http://schemas.microsoft.com/office/drawing/2014/main" id="{F65D5328-5ACA-4101-BBA6-BC73FFE0A3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12" y="2190793"/>
            <a:ext cx="672117" cy="672117"/>
          </a:xfrm>
          <a:prstGeom prst="rect">
            <a:avLst/>
          </a:prstGeom>
        </p:spPr>
      </p:pic>
      <p:sp>
        <p:nvSpPr>
          <p:cNvPr id="25" name="Ábra 18" title="Sablon utasítási nyíl">
            <a:extLst>
              <a:ext uri="{FF2B5EF4-FFF2-40B4-BE49-F238E27FC236}">
                <a16:creationId xmlns:a16="http://schemas.microsoft.com/office/drawing/2014/main" id="{89BBB10A-C191-489C-8126-F2E2C6223277}"/>
              </a:ext>
            </a:extLst>
          </p:cNvPr>
          <p:cNvSpPr/>
          <p:nvPr/>
        </p:nvSpPr>
        <p:spPr>
          <a:xfrm rot="16592101" flipH="1" flipV="1">
            <a:off x="4923322" y="1277284"/>
            <a:ext cx="680832" cy="102237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/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8E86F7E5-9B04-4BD7-85F7-72D5B4C2862A}"/>
              </a:ext>
            </a:extLst>
          </p:cNvPr>
          <p:cNvSpPr txBox="1">
            <a:spLocks/>
          </p:cNvSpPr>
          <p:nvPr/>
        </p:nvSpPr>
        <p:spPr>
          <a:xfrm>
            <a:off x="1102100" y="1120021"/>
            <a:ext cx="3843289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15 másodpercenként megmérjük és rögzítjük ezeket az adatokat egy adatbázisban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62218DCF-42AE-4CB6-96C2-BE51725BB0DE}"/>
              </a:ext>
            </a:extLst>
          </p:cNvPr>
          <p:cNvSpPr/>
          <p:nvPr/>
        </p:nvSpPr>
        <p:spPr>
          <a:xfrm>
            <a:off x="5204526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Micado Optimizer</a:t>
            </a:r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8D5E77D0-1BBF-4BD8-A9F3-4BC2A8292FC5}"/>
              </a:ext>
            </a:extLst>
          </p:cNvPr>
          <p:cNvSpPr/>
          <p:nvPr/>
        </p:nvSpPr>
        <p:spPr>
          <a:xfrm>
            <a:off x="8321077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Apache Web Server</a:t>
            </a:r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9BF98C93-0F0F-4894-9DD3-BD5CBAC524D2}"/>
              </a:ext>
            </a:extLst>
          </p:cNvPr>
          <p:cNvSpPr/>
          <p:nvPr/>
        </p:nvSpPr>
        <p:spPr>
          <a:xfrm>
            <a:off x="5203457" y="3116790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Micado Optimizer</a:t>
            </a:r>
          </a:p>
        </p:txBody>
      </p:sp>
      <p:sp>
        <p:nvSpPr>
          <p:cNvPr id="37" name="Szöveg helye 14">
            <a:extLst>
              <a:ext uri="{FF2B5EF4-FFF2-40B4-BE49-F238E27FC236}">
                <a16:creationId xmlns:a16="http://schemas.microsoft.com/office/drawing/2014/main" id="{AA5E28F8-E023-4F9F-873A-4406CAD18510}"/>
              </a:ext>
            </a:extLst>
          </p:cNvPr>
          <p:cNvSpPr txBox="1">
            <a:spLocks/>
          </p:cNvSpPr>
          <p:nvPr/>
        </p:nvSpPr>
        <p:spPr>
          <a:xfrm>
            <a:off x="5222068" y="4471260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and Response time is also measured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7F8E783-AD0B-4B3D-BDEA-A9BD1BB128C0}"/>
              </a:ext>
            </a:extLst>
          </p:cNvPr>
          <p:cNvSpPr/>
          <p:nvPr/>
        </p:nvSpPr>
        <p:spPr>
          <a:xfrm>
            <a:off x="5034955" y="3105502"/>
            <a:ext cx="6270353" cy="302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Szöveg helye 14">
            <a:extLst>
              <a:ext uri="{FF2B5EF4-FFF2-40B4-BE49-F238E27FC236}">
                <a16:creationId xmlns:a16="http://schemas.microsoft.com/office/drawing/2014/main" id="{DC5BA712-03B5-4A4C-9C73-B510A1C8B190}"/>
              </a:ext>
            </a:extLst>
          </p:cNvPr>
          <p:cNvSpPr txBox="1">
            <a:spLocks/>
          </p:cNvSpPr>
          <p:nvPr/>
        </p:nvSpPr>
        <p:spPr>
          <a:xfrm>
            <a:off x="-273476" y="4542149"/>
            <a:ext cx="5951901" cy="633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      67,   40, 500,  9,  600,   8,     1,   </a:t>
            </a:r>
            <a:r>
              <a:rPr lang="hu-HU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Felskálázás előtt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      </a:t>
            </a:r>
            <a:r>
              <a:rPr lang="en-GB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32,   20, </a:t>
            </a:r>
            <a:r>
              <a:rPr lang="hu-HU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900</a:t>
            </a:r>
            <a:r>
              <a:rPr lang="en-GB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 9,  </a:t>
            </a:r>
            <a:r>
              <a:rPr lang="hu-HU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800</a:t>
            </a:r>
            <a:r>
              <a:rPr lang="en-GB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  </a:t>
            </a:r>
            <a:r>
              <a:rPr lang="hu-HU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</a:t>
            </a:r>
            <a:r>
              <a:rPr lang="en-GB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    2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 </a:t>
            </a:r>
            <a:r>
              <a:rPr lang="hu-HU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Felskálázás után</a:t>
            </a:r>
            <a:endParaRPr lang="en-GB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FF5FCD41-EBAD-42C3-AFA3-A0B49B897B13}"/>
              </a:ext>
            </a:extLst>
          </p:cNvPr>
          <p:cNvSpPr txBox="1">
            <a:spLocks/>
          </p:cNvSpPr>
          <p:nvPr/>
        </p:nvSpPr>
        <p:spPr>
          <a:xfrm>
            <a:off x="813615" y="3137649"/>
            <a:ext cx="3718933" cy="1286298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Number of VM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State</a:t>
            </a:r>
          </a:p>
        </p:txBody>
      </p:sp>
      <p:sp>
        <p:nvSpPr>
          <p:cNvPr id="42" name="Szöveg helye 17">
            <a:extLst>
              <a:ext uri="{FF2B5EF4-FFF2-40B4-BE49-F238E27FC236}">
                <a16:creationId xmlns:a16="http://schemas.microsoft.com/office/drawing/2014/main" id="{27344C67-8673-4983-B980-56A99EB5DF86}"/>
              </a:ext>
            </a:extLst>
          </p:cNvPr>
          <p:cNvSpPr txBox="1">
            <a:spLocks/>
          </p:cNvSpPr>
          <p:nvPr/>
        </p:nvSpPr>
        <p:spPr>
          <a:xfrm>
            <a:off x="6202805" y="2867492"/>
            <a:ext cx="3924390" cy="282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Neurális háló</a:t>
            </a:r>
            <a:endParaRPr lang="en-GB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5081FA1-8D16-474D-97DA-EC3AF4E6D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672" y="3161251"/>
            <a:ext cx="2627104" cy="2908460"/>
          </a:xfrm>
          <a:prstGeom prst="rect">
            <a:avLst/>
          </a:prstGeom>
        </p:spPr>
      </p:pic>
      <p:sp>
        <p:nvSpPr>
          <p:cNvPr id="46" name="Szöveg helye 14">
            <a:extLst>
              <a:ext uri="{FF2B5EF4-FFF2-40B4-BE49-F238E27FC236}">
                <a16:creationId xmlns:a16="http://schemas.microsoft.com/office/drawing/2014/main" id="{322A5969-657F-42CE-A922-12FC30BE9F41}"/>
              </a:ext>
            </a:extLst>
          </p:cNvPr>
          <p:cNvSpPr txBox="1">
            <a:spLocks/>
          </p:cNvSpPr>
          <p:nvPr/>
        </p:nvSpPr>
        <p:spPr>
          <a:xfrm>
            <a:off x="6070894" y="3481832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6" name="Szöveg helye 14">
            <a:extLst>
              <a:ext uri="{FF2B5EF4-FFF2-40B4-BE49-F238E27FC236}">
                <a16:creationId xmlns:a16="http://schemas.microsoft.com/office/drawing/2014/main" id="{EC6FA2AC-0597-40F3-A03D-97D9D0965799}"/>
              </a:ext>
            </a:extLst>
          </p:cNvPr>
          <p:cNvSpPr txBox="1">
            <a:spLocks/>
          </p:cNvSpPr>
          <p:nvPr/>
        </p:nvSpPr>
        <p:spPr>
          <a:xfrm>
            <a:off x="839879" y="5277521"/>
            <a:ext cx="3873993" cy="5486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Mivel ezek az értékek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lesznek azonosak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 egy skálázás után a skálázás előtti értékükkel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9" name="Kép helye 6">
            <a:extLst>
              <a:ext uri="{FF2B5EF4-FFF2-40B4-BE49-F238E27FC236}">
                <a16:creationId xmlns:a16="http://schemas.microsoft.com/office/drawing/2014/main" id="{B934B513-E42F-4F20-8E7A-8C69448A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023" y="1574145"/>
            <a:ext cx="854075" cy="854075"/>
          </a:xfrm>
          <a:prstGeom prst="rect">
            <a:avLst/>
          </a:prstGeom>
        </p:spPr>
      </p:pic>
      <p:cxnSp>
        <p:nvCxnSpPr>
          <p:cNvPr id="40" name="Szögletes összekötő 12">
            <a:extLst>
              <a:ext uri="{FF2B5EF4-FFF2-40B4-BE49-F238E27FC236}">
                <a16:creationId xmlns:a16="http://schemas.microsoft.com/office/drawing/2014/main" id="{6DF226F9-AE32-4164-8A63-196A8D61C268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6326671" y="2001183"/>
            <a:ext cx="2443352" cy="5256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zöveg helye 17">
            <a:extLst>
              <a:ext uri="{FF2B5EF4-FFF2-40B4-BE49-F238E27FC236}">
                <a16:creationId xmlns:a16="http://schemas.microsoft.com/office/drawing/2014/main" id="{17A453F2-0811-4478-816C-72B72716F314}"/>
              </a:ext>
            </a:extLst>
          </p:cNvPr>
          <p:cNvSpPr txBox="1">
            <a:spLocks/>
          </p:cNvSpPr>
          <p:nvPr/>
        </p:nvSpPr>
        <p:spPr>
          <a:xfrm>
            <a:off x="9775221" y="2279594"/>
            <a:ext cx="1382508" cy="568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Hozzá adtam 1 VM-</a:t>
            </a:r>
            <a:r>
              <a:rPr lang="hu-HU" dirty="0" err="1"/>
              <a:t>et</a:t>
            </a:r>
            <a:endParaRPr lang="en-GB" dirty="0"/>
          </a:p>
        </p:txBody>
      </p:sp>
      <p:sp>
        <p:nvSpPr>
          <p:cNvPr id="50" name="Ábra 18" title="Sablon utasítási nyíl">
            <a:extLst>
              <a:ext uri="{FF2B5EF4-FFF2-40B4-BE49-F238E27FC236}">
                <a16:creationId xmlns:a16="http://schemas.microsoft.com/office/drawing/2014/main" id="{3D3DCEC4-ECE9-4021-AD4A-8EC58FCA8502}"/>
              </a:ext>
            </a:extLst>
          </p:cNvPr>
          <p:cNvSpPr/>
          <p:nvPr/>
        </p:nvSpPr>
        <p:spPr>
          <a:xfrm rot="5626377" flipH="1" flipV="1">
            <a:off x="9292826" y="1984090"/>
            <a:ext cx="511519" cy="63481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/>
          </a:p>
        </p:txBody>
      </p:sp>
      <p:cxnSp>
        <p:nvCxnSpPr>
          <p:cNvPr id="38" name="Egyenes összekötő nyíllal 8">
            <a:extLst>
              <a:ext uri="{FF2B5EF4-FFF2-40B4-BE49-F238E27FC236}">
                <a16:creationId xmlns:a16="http://schemas.microsoft.com/office/drawing/2014/main" id="{7AC45506-523A-488E-A705-B9585EF97EBE}"/>
              </a:ext>
            </a:extLst>
          </p:cNvPr>
          <p:cNvCxnSpPr>
            <a:cxnSpLocks/>
          </p:cNvCxnSpPr>
          <p:nvPr/>
        </p:nvCxnSpPr>
        <p:spPr>
          <a:xfrm flipV="1">
            <a:off x="3421978" y="1743356"/>
            <a:ext cx="5188622" cy="356458"/>
          </a:xfrm>
          <a:prstGeom prst="bentConnector3">
            <a:avLst>
              <a:gd name="adj1" fmla="val -60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nyíllal 8">
            <a:extLst>
              <a:ext uri="{FF2B5EF4-FFF2-40B4-BE49-F238E27FC236}">
                <a16:creationId xmlns:a16="http://schemas.microsoft.com/office/drawing/2014/main" id="{53F0C0AC-3204-41EE-B2B3-93FCCE026CE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99307" y="-820499"/>
            <a:ext cx="634057" cy="5388529"/>
          </a:xfrm>
          <a:prstGeom prst="bentConnector2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0D987B15-72DA-4449-8D0C-81ED23A4BF16}"/>
              </a:ext>
            </a:extLst>
          </p:cNvPr>
          <p:cNvSpPr txBox="1">
            <a:spLocks/>
          </p:cNvSpPr>
          <p:nvPr/>
        </p:nvSpPr>
        <p:spPr>
          <a:xfrm>
            <a:off x="9320663" y="5151727"/>
            <a:ext cx="1970069" cy="8140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50"/>
              </a:lnSpc>
            </a:pPr>
            <a:r>
              <a:rPr lang="hu-HU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Mi lenne a </a:t>
            </a:r>
            <a:r>
              <a:rPr lang="hu-HU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r>
              <a:rPr lang="hu-HU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becslése egy hipotetikus fel-skálázás esetén?</a:t>
            </a:r>
            <a:endParaRPr lang="en-GB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" name="Ábra 18" title="Sablon utasítási nyíl">
            <a:extLst>
              <a:ext uri="{FF2B5EF4-FFF2-40B4-BE49-F238E27FC236}">
                <a16:creationId xmlns:a16="http://schemas.microsoft.com/office/drawing/2014/main" id="{6D9B934A-02C9-4FDD-AA6E-68398CB73C2F}"/>
              </a:ext>
            </a:extLst>
          </p:cNvPr>
          <p:cNvSpPr/>
          <p:nvPr/>
        </p:nvSpPr>
        <p:spPr>
          <a:xfrm rot="7624611" flipH="1">
            <a:off x="5117280" y="4558056"/>
            <a:ext cx="800695" cy="972794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35" name="Szöveg helye 14">
            <a:extLst>
              <a:ext uri="{FF2B5EF4-FFF2-40B4-BE49-F238E27FC236}">
                <a16:creationId xmlns:a16="http://schemas.microsoft.com/office/drawing/2014/main" id="{87B66D43-157C-4389-84B0-854BC528389A}"/>
              </a:ext>
            </a:extLst>
          </p:cNvPr>
          <p:cNvSpPr txBox="1">
            <a:spLocks/>
          </p:cNvSpPr>
          <p:nvPr/>
        </p:nvSpPr>
        <p:spPr>
          <a:xfrm>
            <a:off x="3988282" y="3453779"/>
            <a:ext cx="2332293" cy="11475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A felskálázás utáni értékeket adjuk oda a Neurális háló bemenetének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Ábra 18" title="Sablon utasítási nyíl">
            <a:extLst>
              <a:ext uri="{FF2B5EF4-FFF2-40B4-BE49-F238E27FC236}">
                <a16:creationId xmlns:a16="http://schemas.microsoft.com/office/drawing/2014/main" id="{706C0199-D40D-421F-8EC3-AB2CC4313E8F}"/>
              </a:ext>
            </a:extLst>
          </p:cNvPr>
          <p:cNvSpPr/>
          <p:nvPr/>
        </p:nvSpPr>
        <p:spPr>
          <a:xfrm rot="4358213" flipH="1">
            <a:off x="4822407" y="4125145"/>
            <a:ext cx="661732" cy="803962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/>
          </a:p>
        </p:txBody>
      </p:sp>
      <p:sp>
        <p:nvSpPr>
          <p:cNvPr id="49" name="Ábra 18" title="Sablon utasítási nyíl">
            <a:extLst>
              <a:ext uri="{FF2B5EF4-FFF2-40B4-BE49-F238E27FC236}">
                <a16:creationId xmlns:a16="http://schemas.microsoft.com/office/drawing/2014/main" id="{A61C06D7-22B1-41B5-AC50-87F715603867}"/>
              </a:ext>
            </a:extLst>
          </p:cNvPr>
          <p:cNvSpPr/>
          <p:nvPr/>
        </p:nvSpPr>
        <p:spPr>
          <a:xfrm rot="10618964" flipH="1">
            <a:off x="5596999" y="4112718"/>
            <a:ext cx="661732" cy="803962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/>
          </a:p>
        </p:txBody>
      </p:sp>
      <p:sp>
        <p:nvSpPr>
          <p:cNvPr id="51" name="Szöveg helye 17">
            <a:extLst>
              <a:ext uri="{FF2B5EF4-FFF2-40B4-BE49-F238E27FC236}">
                <a16:creationId xmlns:a16="http://schemas.microsoft.com/office/drawing/2014/main" id="{CDAD39E9-15A3-444D-95EC-562F6CF63DBB}"/>
              </a:ext>
            </a:extLst>
          </p:cNvPr>
          <p:cNvSpPr txBox="1">
            <a:spLocks/>
          </p:cNvSpPr>
          <p:nvPr/>
        </p:nvSpPr>
        <p:spPr>
          <a:xfrm>
            <a:off x="5062570" y="4395494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!</a:t>
            </a:r>
            <a:endParaRPr lang="en-GB" sz="6000" dirty="0"/>
          </a:p>
        </p:txBody>
      </p:sp>
      <p:sp>
        <p:nvSpPr>
          <p:cNvPr id="52" name="Szöveg helye 17">
            <a:extLst>
              <a:ext uri="{FF2B5EF4-FFF2-40B4-BE49-F238E27FC236}">
                <a16:creationId xmlns:a16="http://schemas.microsoft.com/office/drawing/2014/main" id="{B892C49F-8307-45E2-A2B1-AB8F31396F29}"/>
              </a:ext>
            </a:extLst>
          </p:cNvPr>
          <p:cNvSpPr txBox="1">
            <a:spLocks/>
          </p:cNvSpPr>
          <p:nvPr/>
        </p:nvSpPr>
        <p:spPr>
          <a:xfrm>
            <a:off x="9773334" y="4397767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?</a:t>
            </a:r>
            <a:endParaRPr lang="en-GB" sz="6000" dirty="0"/>
          </a:p>
        </p:txBody>
      </p:sp>
      <p:sp>
        <p:nvSpPr>
          <p:cNvPr id="11" name="Nyíl: szalag, jobbra mutató 10">
            <a:extLst>
              <a:ext uri="{FF2B5EF4-FFF2-40B4-BE49-F238E27FC236}">
                <a16:creationId xmlns:a16="http://schemas.microsoft.com/office/drawing/2014/main" id="{9F8AAE1D-7E1E-4B77-B13F-704A5D308855}"/>
              </a:ext>
            </a:extLst>
          </p:cNvPr>
          <p:cNvSpPr/>
          <p:nvPr/>
        </p:nvSpPr>
        <p:spPr>
          <a:xfrm>
            <a:off x="616167" y="4611839"/>
            <a:ext cx="214332" cy="418085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70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/>
          <p:cNvSpPr/>
          <p:nvPr/>
        </p:nvSpPr>
        <p:spPr>
          <a:xfrm>
            <a:off x="5020543" y="1080000"/>
            <a:ext cx="6284766" cy="5507190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églalap 40">
            <a:extLst>
              <a:ext uri="{FF2B5EF4-FFF2-40B4-BE49-F238E27FC236}">
                <a16:creationId xmlns:a16="http://schemas.microsoft.com/office/drawing/2014/main" id="{C12460E3-6A3D-4E17-B9A3-A048208C6790}"/>
              </a:ext>
            </a:extLst>
          </p:cNvPr>
          <p:cNvSpPr/>
          <p:nvPr/>
        </p:nvSpPr>
        <p:spPr>
          <a:xfrm>
            <a:off x="73153" y="3105501"/>
            <a:ext cx="4999539" cy="302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ím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hu-HU" dirty="0"/>
              <a:t>Második tanulási fázis</a:t>
            </a:r>
            <a:endParaRPr lang="en-GB" dirty="0"/>
          </a:p>
        </p:txBody>
      </p:sp>
      <p:cxnSp>
        <p:nvCxnSpPr>
          <p:cNvPr id="26" name="Egyenes összekötő 25" descr="Első elválasztó a dián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 descr="Második elválasztó a dián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pic>
        <p:nvPicPr>
          <p:cNvPr id="7" name="Kép helye 6"/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tretch>
            <a:fillRect/>
          </a:stretch>
        </p:blipFill>
        <p:spPr>
          <a:xfrm>
            <a:off x="5472596" y="2099813"/>
            <a:ext cx="854075" cy="854075"/>
          </a:xfrm>
        </p:spPr>
      </p:pic>
      <p:pic>
        <p:nvPicPr>
          <p:cNvPr id="30" name="Kép hely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23" y="1421745"/>
            <a:ext cx="854075" cy="854075"/>
          </a:xfrm>
          <a:prstGeom prst="rect">
            <a:avLst/>
          </a:prstGeom>
        </p:spPr>
      </p:pic>
      <p:cxnSp>
        <p:nvCxnSpPr>
          <p:cNvPr id="13" name="Szögletes összekötő 12"/>
          <p:cNvCxnSpPr>
            <a:stCxn id="30" idx="1"/>
            <a:endCxn id="7" idx="3"/>
          </p:cNvCxnSpPr>
          <p:nvPr/>
        </p:nvCxnSpPr>
        <p:spPr>
          <a:xfrm rot="10800000" flipV="1">
            <a:off x="6326671" y="1848783"/>
            <a:ext cx="2290952" cy="678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zöveg helye 17">
            <a:extLst>
              <a:ext uri="{FF2B5EF4-FFF2-40B4-BE49-F238E27FC236}">
                <a16:creationId xmlns:a16="http://schemas.microsoft.com/office/drawing/2014/main" id="{2F57F624-555C-4BAD-87E2-FFF26613042A}"/>
              </a:ext>
            </a:extLst>
          </p:cNvPr>
          <p:cNvSpPr txBox="1">
            <a:spLocks/>
          </p:cNvSpPr>
          <p:nvPr/>
        </p:nvSpPr>
        <p:spPr>
          <a:xfrm>
            <a:off x="9605318" y="1492741"/>
            <a:ext cx="1830756" cy="282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Apache Web Server</a:t>
            </a:r>
          </a:p>
        </p:txBody>
      </p:sp>
      <p:pic>
        <p:nvPicPr>
          <p:cNvPr id="19" name="Kép helye 56">
            <a:extLst>
              <a:ext uri="{FF2B5EF4-FFF2-40B4-BE49-F238E27FC236}">
                <a16:creationId xmlns:a16="http://schemas.microsoft.com/office/drawing/2014/main" id="{F65D5328-5ACA-4101-BBA6-BC73FFE0A3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12" y="2190793"/>
            <a:ext cx="672117" cy="672117"/>
          </a:xfrm>
          <a:prstGeom prst="rect">
            <a:avLst/>
          </a:prstGeom>
        </p:spPr>
      </p:pic>
      <p:sp>
        <p:nvSpPr>
          <p:cNvPr id="25" name="Ábra 18" title="Sablon utasítási nyíl">
            <a:extLst>
              <a:ext uri="{FF2B5EF4-FFF2-40B4-BE49-F238E27FC236}">
                <a16:creationId xmlns:a16="http://schemas.microsoft.com/office/drawing/2014/main" id="{89BBB10A-C191-489C-8126-F2E2C6223277}"/>
              </a:ext>
            </a:extLst>
          </p:cNvPr>
          <p:cNvSpPr/>
          <p:nvPr/>
        </p:nvSpPr>
        <p:spPr>
          <a:xfrm rot="16592101" flipH="1" flipV="1">
            <a:off x="4923322" y="1277284"/>
            <a:ext cx="680832" cy="102237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8E86F7E5-9B04-4BD7-85F7-72D5B4C2862A}"/>
              </a:ext>
            </a:extLst>
          </p:cNvPr>
          <p:cNvSpPr txBox="1">
            <a:spLocks/>
          </p:cNvSpPr>
          <p:nvPr/>
        </p:nvSpPr>
        <p:spPr>
          <a:xfrm>
            <a:off x="1102100" y="1120021"/>
            <a:ext cx="3843289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15 másodpercenként megmérjük és rögzítjük ezeket az adatokat egy adatbázisban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62218DCF-42AE-4CB6-96C2-BE51725BB0DE}"/>
              </a:ext>
            </a:extLst>
          </p:cNvPr>
          <p:cNvSpPr/>
          <p:nvPr/>
        </p:nvSpPr>
        <p:spPr>
          <a:xfrm>
            <a:off x="5204526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Micado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Optimizer</a:t>
            </a:r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8D5E77D0-1BBF-4BD8-A9F3-4BC2A8292FC5}"/>
              </a:ext>
            </a:extLst>
          </p:cNvPr>
          <p:cNvSpPr/>
          <p:nvPr/>
        </p:nvSpPr>
        <p:spPr>
          <a:xfrm>
            <a:off x="8321077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Apache Web Server</a:t>
            </a:r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9BF98C93-0F0F-4894-9DD3-BD5CBAC524D2}"/>
              </a:ext>
            </a:extLst>
          </p:cNvPr>
          <p:cNvSpPr/>
          <p:nvPr/>
        </p:nvSpPr>
        <p:spPr>
          <a:xfrm>
            <a:off x="5203457" y="3116790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Micado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Optimizer</a:t>
            </a:r>
          </a:p>
        </p:txBody>
      </p:sp>
      <p:sp>
        <p:nvSpPr>
          <p:cNvPr id="37" name="Szöveg helye 14">
            <a:extLst>
              <a:ext uri="{FF2B5EF4-FFF2-40B4-BE49-F238E27FC236}">
                <a16:creationId xmlns:a16="http://schemas.microsoft.com/office/drawing/2014/main" id="{AA5E28F8-E023-4F9F-873A-4406CAD18510}"/>
              </a:ext>
            </a:extLst>
          </p:cNvPr>
          <p:cNvSpPr txBox="1">
            <a:spLocks/>
          </p:cNvSpPr>
          <p:nvPr/>
        </p:nvSpPr>
        <p:spPr>
          <a:xfrm>
            <a:off x="5222068" y="4471260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and Response time is also measured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7F8E783-AD0B-4B3D-BDEA-A9BD1BB128C0}"/>
              </a:ext>
            </a:extLst>
          </p:cNvPr>
          <p:cNvSpPr/>
          <p:nvPr/>
        </p:nvSpPr>
        <p:spPr>
          <a:xfrm>
            <a:off x="5034955" y="3105502"/>
            <a:ext cx="6270353" cy="302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Szöveg helye 14">
            <a:extLst>
              <a:ext uri="{FF2B5EF4-FFF2-40B4-BE49-F238E27FC236}">
                <a16:creationId xmlns:a16="http://schemas.microsoft.com/office/drawing/2014/main" id="{DC5BA712-03B5-4A4C-9C73-B510A1C8B190}"/>
              </a:ext>
            </a:extLst>
          </p:cNvPr>
          <p:cNvSpPr txBox="1">
            <a:spLocks/>
          </p:cNvSpPr>
          <p:nvPr/>
        </p:nvSpPr>
        <p:spPr>
          <a:xfrm>
            <a:off x="-273476" y="4542149"/>
            <a:ext cx="5951901" cy="633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      67,   40, 500,  9,  600,   8,     1,   </a:t>
            </a:r>
            <a:r>
              <a:rPr lang="hu-HU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Felskálázás előtt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      32,   20, 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900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9,  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800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 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9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   2,   </a:t>
            </a:r>
            <a:r>
              <a:rPr lang="hu-HU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Felskálázás után</a:t>
            </a:r>
            <a:endParaRPr lang="en-GB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FF5FCD41-EBAD-42C3-AFA3-A0B49B897B13}"/>
              </a:ext>
            </a:extLst>
          </p:cNvPr>
          <p:cNvSpPr txBox="1">
            <a:spLocks/>
          </p:cNvSpPr>
          <p:nvPr/>
        </p:nvSpPr>
        <p:spPr>
          <a:xfrm>
            <a:off x="813615" y="3137649"/>
            <a:ext cx="3718933" cy="1286298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Number of VM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State</a:t>
            </a:r>
          </a:p>
        </p:txBody>
      </p:sp>
      <p:sp>
        <p:nvSpPr>
          <p:cNvPr id="42" name="Szöveg helye 17">
            <a:extLst>
              <a:ext uri="{FF2B5EF4-FFF2-40B4-BE49-F238E27FC236}">
                <a16:creationId xmlns:a16="http://schemas.microsoft.com/office/drawing/2014/main" id="{27344C67-8673-4983-B980-56A99EB5DF86}"/>
              </a:ext>
            </a:extLst>
          </p:cNvPr>
          <p:cNvSpPr txBox="1">
            <a:spLocks/>
          </p:cNvSpPr>
          <p:nvPr/>
        </p:nvSpPr>
        <p:spPr>
          <a:xfrm>
            <a:off x="6202805" y="2867492"/>
            <a:ext cx="3924390" cy="282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Neurális háló</a:t>
            </a:r>
            <a:endParaRPr lang="en-GB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5081FA1-8D16-474D-97DA-EC3AF4E6D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672" y="3161251"/>
            <a:ext cx="2627104" cy="2908460"/>
          </a:xfrm>
          <a:prstGeom prst="rect">
            <a:avLst/>
          </a:prstGeom>
        </p:spPr>
      </p:pic>
      <p:sp>
        <p:nvSpPr>
          <p:cNvPr id="46" name="Szöveg helye 14">
            <a:extLst>
              <a:ext uri="{FF2B5EF4-FFF2-40B4-BE49-F238E27FC236}">
                <a16:creationId xmlns:a16="http://schemas.microsoft.com/office/drawing/2014/main" id="{322A5969-657F-42CE-A922-12FC30BE9F41}"/>
              </a:ext>
            </a:extLst>
          </p:cNvPr>
          <p:cNvSpPr txBox="1">
            <a:spLocks/>
          </p:cNvSpPr>
          <p:nvPr/>
        </p:nvSpPr>
        <p:spPr>
          <a:xfrm>
            <a:off x="6070894" y="3481832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CE28E52A-F3AA-4825-8111-B0A431F95DCA}"/>
              </a:ext>
            </a:extLst>
          </p:cNvPr>
          <p:cNvSpPr txBox="1">
            <a:spLocks/>
          </p:cNvSpPr>
          <p:nvPr/>
        </p:nvSpPr>
        <p:spPr>
          <a:xfrm>
            <a:off x="9925924" y="4578523"/>
            <a:ext cx="759547" cy="2905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50"/>
              </a:lnSpc>
            </a:pPr>
            <a:r>
              <a:rPr lang="hu-HU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b="1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6" name="Szöveg helye 14">
            <a:extLst>
              <a:ext uri="{FF2B5EF4-FFF2-40B4-BE49-F238E27FC236}">
                <a16:creationId xmlns:a16="http://schemas.microsoft.com/office/drawing/2014/main" id="{EC6FA2AC-0597-40F3-A03D-97D9D0965799}"/>
              </a:ext>
            </a:extLst>
          </p:cNvPr>
          <p:cNvSpPr txBox="1">
            <a:spLocks/>
          </p:cNvSpPr>
          <p:nvPr/>
        </p:nvSpPr>
        <p:spPr>
          <a:xfrm>
            <a:off x="198733" y="5277521"/>
            <a:ext cx="5156284" cy="724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en-GB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’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= w0+w1*</a:t>
            </a:r>
            <a:r>
              <a:rPr lang="en-GB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*VM/(VM+VM’)+w2*</a:t>
            </a:r>
            <a:r>
              <a:rPr lang="en-GB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*VM’/(VM+VM’)</a:t>
            </a:r>
          </a:p>
        </p:txBody>
      </p:sp>
      <p:pic>
        <p:nvPicPr>
          <p:cNvPr id="39" name="Kép helye 6">
            <a:extLst>
              <a:ext uri="{FF2B5EF4-FFF2-40B4-BE49-F238E27FC236}">
                <a16:creationId xmlns:a16="http://schemas.microsoft.com/office/drawing/2014/main" id="{B934B513-E42F-4F20-8E7A-8C69448A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023" y="1574145"/>
            <a:ext cx="854075" cy="854075"/>
          </a:xfrm>
          <a:prstGeom prst="rect">
            <a:avLst/>
          </a:prstGeom>
        </p:spPr>
      </p:pic>
      <p:cxnSp>
        <p:nvCxnSpPr>
          <p:cNvPr id="40" name="Szögletes összekötő 12">
            <a:extLst>
              <a:ext uri="{FF2B5EF4-FFF2-40B4-BE49-F238E27FC236}">
                <a16:creationId xmlns:a16="http://schemas.microsoft.com/office/drawing/2014/main" id="{6DF226F9-AE32-4164-8A63-196A8D61C268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6326671" y="2001183"/>
            <a:ext cx="2443352" cy="5256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zöveg helye 17">
            <a:extLst>
              <a:ext uri="{FF2B5EF4-FFF2-40B4-BE49-F238E27FC236}">
                <a16:creationId xmlns:a16="http://schemas.microsoft.com/office/drawing/2014/main" id="{17A453F2-0811-4478-816C-72B72716F314}"/>
              </a:ext>
            </a:extLst>
          </p:cNvPr>
          <p:cNvSpPr txBox="1">
            <a:spLocks/>
          </p:cNvSpPr>
          <p:nvPr/>
        </p:nvSpPr>
        <p:spPr>
          <a:xfrm>
            <a:off x="9775221" y="2279594"/>
            <a:ext cx="1382508" cy="568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Hozzá adtam 1 VM-</a:t>
            </a:r>
            <a:r>
              <a:rPr lang="hu-HU" dirty="0" err="1"/>
              <a:t>et</a:t>
            </a:r>
            <a:endParaRPr lang="en-GB" dirty="0"/>
          </a:p>
        </p:txBody>
      </p:sp>
      <p:sp>
        <p:nvSpPr>
          <p:cNvPr id="50" name="Ábra 18" title="Sablon utasítási nyíl">
            <a:extLst>
              <a:ext uri="{FF2B5EF4-FFF2-40B4-BE49-F238E27FC236}">
                <a16:creationId xmlns:a16="http://schemas.microsoft.com/office/drawing/2014/main" id="{3D3DCEC4-ECE9-4021-AD4A-8EC58FCA8502}"/>
              </a:ext>
            </a:extLst>
          </p:cNvPr>
          <p:cNvSpPr/>
          <p:nvPr/>
        </p:nvSpPr>
        <p:spPr>
          <a:xfrm rot="5626377" flipH="1" flipV="1">
            <a:off x="9292826" y="1984090"/>
            <a:ext cx="511519" cy="63481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34" name="Ábra 18" title="Sablon utasítási nyíl">
            <a:extLst>
              <a:ext uri="{FF2B5EF4-FFF2-40B4-BE49-F238E27FC236}">
                <a16:creationId xmlns:a16="http://schemas.microsoft.com/office/drawing/2014/main" id="{09122AAA-E220-4604-AAD5-F732BA33F9C2}"/>
              </a:ext>
            </a:extLst>
          </p:cNvPr>
          <p:cNvSpPr/>
          <p:nvPr/>
        </p:nvSpPr>
        <p:spPr>
          <a:xfrm rot="5626377" flipH="1" flipV="1">
            <a:off x="517448" y="5516097"/>
            <a:ext cx="511519" cy="63481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" name="Szöveg helye 17">
            <a:extLst>
              <a:ext uri="{FF2B5EF4-FFF2-40B4-BE49-F238E27FC236}">
                <a16:creationId xmlns:a16="http://schemas.microsoft.com/office/drawing/2014/main" id="{C0ACDC6E-977D-48F0-A6CA-0D84EA52F117}"/>
              </a:ext>
            </a:extLst>
          </p:cNvPr>
          <p:cNvSpPr txBox="1">
            <a:spLocks/>
          </p:cNvSpPr>
          <p:nvPr/>
        </p:nvSpPr>
        <p:spPr>
          <a:xfrm>
            <a:off x="1062256" y="5819998"/>
            <a:ext cx="1520759" cy="5682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 </a:t>
            </a:r>
            <a:r>
              <a:rPr lang="hu-HU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használat a skálázás után</a:t>
            </a:r>
            <a:endParaRPr lang="en-GB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Ábra 18" title="Sablon utasítási nyíl">
            <a:extLst>
              <a:ext uri="{FF2B5EF4-FFF2-40B4-BE49-F238E27FC236}">
                <a16:creationId xmlns:a16="http://schemas.microsoft.com/office/drawing/2014/main" id="{1ED8EC49-EEDE-4A83-A994-AB6DAE84FFE1}"/>
              </a:ext>
            </a:extLst>
          </p:cNvPr>
          <p:cNvSpPr/>
          <p:nvPr/>
        </p:nvSpPr>
        <p:spPr>
          <a:xfrm rot="16034701" flipH="1">
            <a:off x="493368" y="4844570"/>
            <a:ext cx="367586" cy="457870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4" name="Egyenes összekötő nyíllal 8">
            <a:extLst>
              <a:ext uri="{FF2B5EF4-FFF2-40B4-BE49-F238E27FC236}">
                <a16:creationId xmlns:a16="http://schemas.microsoft.com/office/drawing/2014/main" id="{023558F4-F409-4956-8FCC-B8B815E7EE83}"/>
              </a:ext>
            </a:extLst>
          </p:cNvPr>
          <p:cNvCxnSpPr>
            <a:cxnSpLocks/>
          </p:cNvCxnSpPr>
          <p:nvPr/>
        </p:nvCxnSpPr>
        <p:spPr>
          <a:xfrm flipV="1">
            <a:off x="3421978" y="1743356"/>
            <a:ext cx="5188622" cy="356458"/>
          </a:xfrm>
          <a:prstGeom prst="bentConnector3">
            <a:avLst>
              <a:gd name="adj1" fmla="val -60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8">
            <a:extLst>
              <a:ext uri="{FF2B5EF4-FFF2-40B4-BE49-F238E27FC236}">
                <a16:creationId xmlns:a16="http://schemas.microsoft.com/office/drawing/2014/main" id="{717CD395-0403-4F5F-96C7-7AC037338C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99307" y="-820499"/>
            <a:ext cx="634057" cy="5388529"/>
          </a:xfrm>
          <a:prstGeom prst="bentConnector2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31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4" grpId="0" animBg="1"/>
      <p:bldP spid="35" grpId="0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/>
          <p:cNvSpPr/>
          <p:nvPr/>
        </p:nvSpPr>
        <p:spPr>
          <a:xfrm>
            <a:off x="5020543" y="1080000"/>
            <a:ext cx="6284766" cy="5507190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églalap 40">
            <a:extLst>
              <a:ext uri="{FF2B5EF4-FFF2-40B4-BE49-F238E27FC236}">
                <a16:creationId xmlns:a16="http://schemas.microsoft.com/office/drawing/2014/main" id="{C12460E3-6A3D-4E17-B9A3-A048208C6790}"/>
              </a:ext>
            </a:extLst>
          </p:cNvPr>
          <p:cNvSpPr/>
          <p:nvPr/>
        </p:nvSpPr>
        <p:spPr>
          <a:xfrm>
            <a:off x="73153" y="3105501"/>
            <a:ext cx="4999539" cy="302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ím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hu-HU" dirty="0"/>
              <a:t>Második tanulási fázis</a:t>
            </a:r>
            <a:endParaRPr lang="en-GB" noProof="0" dirty="0"/>
          </a:p>
        </p:txBody>
      </p:sp>
      <p:cxnSp>
        <p:nvCxnSpPr>
          <p:cNvPr id="26" name="Egyenes összekötő 25" descr="Első elválasztó a dián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 descr="Második elválasztó a dián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  <p:pic>
        <p:nvPicPr>
          <p:cNvPr id="7" name="Kép helye 6"/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tretch>
            <a:fillRect/>
          </a:stretch>
        </p:blipFill>
        <p:spPr>
          <a:xfrm>
            <a:off x="5472596" y="2099813"/>
            <a:ext cx="854075" cy="854075"/>
          </a:xfrm>
        </p:spPr>
      </p:pic>
      <p:pic>
        <p:nvPicPr>
          <p:cNvPr id="30" name="Kép hely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23" y="1421745"/>
            <a:ext cx="854075" cy="854075"/>
          </a:xfrm>
          <a:prstGeom prst="rect">
            <a:avLst/>
          </a:prstGeom>
        </p:spPr>
      </p:pic>
      <p:cxnSp>
        <p:nvCxnSpPr>
          <p:cNvPr id="13" name="Szögletes összekötő 12"/>
          <p:cNvCxnSpPr>
            <a:stCxn id="30" idx="1"/>
            <a:endCxn id="7" idx="3"/>
          </p:cNvCxnSpPr>
          <p:nvPr/>
        </p:nvCxnSpPr>
        <p:spPr>
          <a:xfrm rot="10800000" flipV="1">
            <a:off x="6326671" y="1848783"/>
            <a:ext cx="2290952" cy="678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zöveg helye 17">
            <a:extLst>
              <a:ext uri="{FF2B5EF4-FFF2-40B4-BE49-F238E27FC236}">
                <a16:creationId xmlns:a16="http://schemas.microsoft.com/office/drawing/2014/main" id="{2F57F624-555C-4BAD-87E2-FFF26613042A}"/>
              </a:ext>
            </a:extLst>
          </p:cNvPr>
          <p:cNvSpPr txBox="1">
            <a:spLocks/>
          </p:cNvSpPr>
          <p:nvPr/>
        </p:nvSpPr>
        <p:spPr>
          <a:xfrm>
            <a:off x="9605318" y="1492741"/>
            <a:ext cx="1830756" cy="282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Apache Web Server</a:t>
            </a:r>
          </a:p>
        </p:txBody>
      </p:sp>
      <p:pic>
        <p:nvPicPr>
          <p:cNvPr id="19" name="Kép helye 56">
            <a:extLst>
              <a:ext uri="{FF2B5EF4-FFF2-40B4-BE49-F238E27FC236}">
                <a16:creationId xmlns:a16="http://schemas.microsoft.com/office/drawing/2014/main" id="{F65D5328-5ACA-4101-BBA6-BC73FFE0A3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12" y="2190793"/>
            <a:ext cx="672117" cy="672117"/>
          </a:xfrm>
          <a:prstGeom prst="rect">
            <a:avLst/>
          </a:prstGeom>
        </p:spPr>
      </p:pic>
      <p:sp>
        <p:nvSpPr>
          <p:cNvPr id="25" name="Ábra 18" title="Sablon utasítási nyíl">
            <a:extLst>
              <a:ext uri="{FF2B5EF4-FFF2-40B4-BE49-F238E27FC236}">
                <a16:creationId xmlns:a16="http://schemas.microsoft.com/office/drawing/2014/main" id="{89BBB10A-C191-489C-8126-F2E2C6223277}"/>
              </a:ext>
            </a:extLst>
          </p:cNvPr>
          <p:cNvSpPr/>
          <p:nvPr/>
        </p:nvSpPr>
        <p:spPr>
          <a:xfrm rot="16592101" flipH="1" flipV="1">
            <a:off x="4923322" y="1277284"/>
            <a:ext cx="680832" cy="102237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8E86F7E5-9B04-4BD7-85F7-72D5B4C2862A}"/>
              </a:ext>
            </a:extLst>
          </p:cNvPr>
          <p:cNvSpPr txBox="1">
            <a:spLocks/>
          </p:cNvSpPr>
          <p:nvPr/>
        </p:nvSpPr>
        <p:spPr>
          <a:xfrm>
            <a:off x="1102100" y="1120021"/>
            <a:ext cx="3843289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15 másodpercenként megmérjük és rögzítjük ezeket az adatokat egy adatbázisban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62218DCF-42AE-4CB6-96C2-BE51725BB0DE}"/>
              </a:ext>
            </a:extLst>
          </p:cNvPr>
          <p:cNvSpPr/>
          <p:nvPr/>
        </p:nvSpPr>
        <p:spPr>
          <a:xfrm>
            <a:off x="5204526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Micado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Optimizer</a:t>
            </a:r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8D5E77D0-1BBF-4BD8-A9F3-4BC2A8292FC5}"/>
              </a:ext>
            </a:extLst>
          </p:cNvPr>
          <p:cNvSpPr/>
          <p:nvPr/>
        </p:nvSpPr>
        <p:spPr>
          <a:xfrm>
            <a:off x="8321077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Apache Web Server</a:t>
            </a:r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9BF98C93-0F0F-4894-9DD3-BD5CBAC524D2}"/>
              </a:ext>
            </a:extLst>
          </p:cNvPr>
          <p:cNvSpPr/>
          <p:nvPr/>
        </p:nvSpPr>
        <p:spPr>
          <a:xfrm>
            <a:off x="5203457" y="3116790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Micado</a:t>
            </a:r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Optimizer</a:t>
            </a:r>
          </a:p>
        </p:txBody>
      </p:sp>
      <p:sp>
        <p:nvSpPr>
          <p:cNvPr id="37" name="Szöveg helye 14">
            <a:extLst>
              <a:ext uri="{FF2B5EF4-FFF2-40B4-BE49-F238E27FC236}">
                <a16:creationId xmlns:a16="http://schemas.microsoft.com/office/drawing/2014/main" id="{AA5E28F8-E023-4F9F-873A-4406CAD18510}"/>
              </a:ext>
            </a:extLst>
          </p:cNvPr>
          <p:cNvSpPr txBox="1">
            <a:spLocks/>
          </p:cNvSpPr>
          <p:nvPr/>
        </p:nvSpPr>
        <p:spPr>
          <a:xfrm>
            <a:off x="5222068" y="4471260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and Response time is also measured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7F8E783-AD0B-4B3D-BDEA-A9BD1BB128C0}"/>
              </a:ext>
            </a:extLst>
          </p:cNvPr>
          <p:cNvSpPr/>
          <p:nvPr/>
        </p:nvSpPr>
        <p:spPr>
          <a:xfrm>
            <a:off x="5034955" y="3105502"/>
            <a:ext cx="6270353" cy="302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Szöveg helye 14">
            <a:extLst>
              <a:ext uri="{FF2B5EF4-FFF2-40B4-BE49-F238E27FC236}">
                <a16:creationId xmlns:a16="http://schemas.microsoft.com/office/drawing/2014/main" id="{DC5BA712-03B5-4A4C-9C73-B510A1C8B190}"/>
              </a:ext>
            </a:extLst>
          </p:cNvPr>
          <p:cNvSpPr txBox="1">
            <a:spLocks/>
          </p:cNvSpPr>
          <p:nvPr/>
        </p:nvSpPr>
        <p:spPr>
          <a:xfrm>
            <a:off x="-273476" y="4542149"/>
            <a:ext cx="5951901" cy="633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      67,   40, 500,  9,  600,   8,     1,   </a:t>
            </a:r>
            <a:r>
              <a:rPr lang="hu-HU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Felskálázás előtt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      32,   20, 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900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9,  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800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 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9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   2,   </a:t>
            </a:r>
            <a:r>
              <a:rPr lang="hu-HU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Felskálázás után</a:t>
            </a:r>
            <a:endParaRPr lang="en-GB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FF5FCD41-EBAD-42C3-AFA3-A0B49B897B13}"/>
              </a:ext>
            </a:extLst>
          </p:cNvPr>
          <p:cNvSpPr txBox="1">
            <a:spLocks/>
          </p:cNvSpPr>
          <p:nvPr/>
        </p:nvSpPr>
        <p:spPr>
          <a:xfrm>
            <a:off x="813615" y="3137649"/>
            <a:ext cx="3718933" cy="1286298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Number of VM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State</a:t>
            </a:r>
          </a:p>
        </p:txBody>
      </p:sp>
      <p:sp>
        <p:nvSpPr>
          <p:cNvPr id="42" name="Szöveg helye 17">
            <a:extLst>
              <a:ext uri="{FF2B5EF4-FFF2-40B4-BE49-F238E27FC236}">
                <a16:creationId xmlns:a16="http://schemas.microsoft.com/office/drawing/2014/main" id="{27344C67-8673-4983-B980-56A99EB5DF86}"/>
              </a:ext>
            </a:extLst>
          </p:cNvPr>
          <p:cNvSpPr txBox="1">
            <a:spLocks/>
          </p:cNvSpPr>
          <p:nvPr/>
        </p:nvSpPr>
        <p:spPr>
          <a:xfrm>
            <a:off x="6202805" y="2867492"/>
            <a:ext cx="3924390" cy="282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Neurális háló</a:t>
            </a:r>
            <a:endParaRPr lang="en-GB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5081FA1-8D16-474D-97DA-EC3AF4E6D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672" y="3161251"/>
            <a:ext cx="2627104" cy="2908460"/>
          </a:xfrm>
          <a:prstGeom prst="rect">
            <a:avLst/>
          </a:prstGeom>
        </p:spPr>
      </p:pic>
      <p:sp>
        <p:nvSpPr>
          <p:cNvPr id="46" name="Szöveg helye 14">
            <a:extLst>
              <a:ext uri="{FF2B5EF4-FFF2-40B4-BE49-F238E27FC236}">
                <a16:creationId xmlns:a16="http://schemas.microsoft.com/office/drawing/2014/main" id="{322A5969-657F-42CE-A922-12FC30BE9F41}"/>
              </a:ext>
            </a:extLst>
          </p:cNvPr>
          <p:cNvSpPr txBox="1">
            <a:spLocks/>
          </p:cNvSpPr>
          <p:nvPr/>
        </p:nvSpPr>
        <p:spPr>
          <a:xfrm>
            <a:off x="6070894" y="3481832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CE28E52A-F3AA-4825-8111-B0A431F95DCA}"/>
              </a:ext>
            </a:extLst>
          </p:cNvPr>
          <p:cNvSpPr txBox="1">
            <a:spLocks/>
          </p:cNvSpPr>
          <p:nvPr/>
        </p:nvSpPr>
        <p:spPr>
          <a:xfrm>
            <a:off x="9925924" y="4578523"/>
            <a:ext cx="759547" cy="2905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50"/>
              </a:lnSpc>
            </a:pPr>
            <a:r>
              <a:rPr lang="hu-HU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b="1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6" name="Szöveg helye 14">
            <a:extLst>
              <a:ext uri="{FF2B5EF4-FFF2-40B4-BE49-F238E27FC236}">
                <a16:creationId xmlns:a16="http://schemas.microsoft.com/office/drawing/2014/main" id="{EC6FA2AC-0597-40F3-A03D-97D9D0965799}"/>
              </a:ext>
            </a:extLst>
          </p:cNvPr>
          <p:cNvSpPr txBox="1">
            <a:spLocks/>
          </p:cNvSpPr>
          <p:nvPr/>
        </p:nvSpPr>
        <p:spPr>
          <a:xfrm>
            <a:off x="198733" y="5277522"/>
            <a:ext cx="5156284" cy="231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hu-HU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’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 = w0+w1*</a:t>
            </a:r>
            <a:r>
              <a:rPr lang="hu-HU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*VM/(VM+VM’)+w2*</a:t>
            </a:r>
            <a:r>
              <a:rPr lang="hu-HU" dirty="0" err="1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*VM’/(VM+VM’)</a:t>
            </a:r>
          </a:p>
        </p:txBody>
      </p:sp>
      <p:pic>
        <p:nvPicPr>
          <p:cNvPr id="39" name="Kép helye 6">
            <a:extLst>
              <a:ext uri="{FF2B5EF4-FFF2-40B4-BE49-F238E27FC236}">
                <a16:creationId xmlns:a16="http://schemas.microsoft.com/office/drawing/2014/main" id="{B934B513-E42F-4F20-8E7A-8C69448A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023" y="1574145"/>
            <a:ext cx="854075" cy="854075"/>
          </a:xfrm>
          <a:prstGeom prst="rect">
            <a:avLst/>
          </a:prstGeom>
        </p:spPr>
      </p:pic>
      <p:cxnSp>
        <p:nvCxnSpPr>
          <p:cNvPr id="40" name="Szögletes összekötő 12">
            <a:extLst>
              <a:ext uri="{FF2B5EF4-FFF2-40B4-BE49-F238E27FC236}">
                <a16:creationId xmlns:a16="http://schemas.microsoft.com/office/drawing/2014/main" id="{6DF226F9-AE32-4164-8A63-196A8D61C268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6326671" y="2001183"/>
            <a:ext cx="2443352" cy="5256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zöveg helye 17">
            <a:extLst>
              <a:ext uri="{FF2B5EF4-FFF2-40B4-BE49-F238E27FC236}">
                <a16:creationId xmlns:a16="http://schemas.microsoft.com/office/drawing/2014/main" id="{17A453F2-0811-4478-816C-72B72716F314}"/>
              </a:ext>
            </a:extLst>
          </p:cNvPr>
          <p:cNvSpPr txBox="1">
            <a:spLocks/>
          </p:cNvSpPr>
          <p:nvPr/>
        </p:nvSpPr>
        <p:spPr>
          <a:xfrm>
            <a:off x="9775221" y="2279594"/>
            <a:ext cx="1382508" cy="5682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Hozzá adtam 1 VM-</a:t>
            </a:r>
            <a:r>
              <a:rPr lang="hu-HU" dirty="0" err="1"/>
              <a:t>et</a:t>
            </a:r>
            <a:endParaRPr lang="en-GB" dirty="0"/>
          </a:p>
        </p:txBody>
      </p:sp>
      <p:sp>
        <p:nvSpPr>
          <p:cNvPr id="50" name="Ábra 18" title="Sablon utasítási nyíl">
            <a:extLst>
              <a:ext uri="{FF2B5EF4-FFF2-40B4-BE49-F238E27FC236}">
                <a16:creationId xmlns:a16="http://schemas.microsoft.com/office/drawing/2014/main" id="{3D3DCEC4-ECE9-4021-AD4A-8EC58FCA8502}"/>
              </a:ext>
            </a:extLst>
          </p:cNvPr>
          <p:cNvSpPr/>
          <p:nvPr/>
        </p:nvSpPr>
        <p:spPr>
          <a:xfrm rot="5626377" flipH="1" flipV="1">
            <a:off x="9292826" y="1984090"/>
            <a:ext cx="511519" cy="63481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49" name="Szöveg helye 14">
            <a:extLst>
              <a:ext uri="{FF2B5EF4-FFF2-40B4-BE49-F238E27FC236}">
                <a16:creationId xmlns:a16="http://schemas.microsoft.com/office/drawing/2014/main" id="{F30ECC44-A98A-4C54-9C2E-961F202A36AE}"/>
              </a:ext>
            </a:extLst>
          </p:cNvPr>
          <p:cNvSpPr txBox="1">
            <a:spLocks/>
          </p:cNvSpPr>
          <p:nvPr/>
        </p:nvSpPr>
        <p:spPr>
          <a:xfrm>
            <a:off x="317605" y="5616000"/>
            <a:ext cx="5156284" cy="231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   </a:t>
            </a:r>
            <a:r>
              <a:rPr lang="hu-HU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 = w0+w1* </a:t>
            </a:r>
            <a:r>
              <a:rPr lang="hu-HU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67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 *  1 /(   1  +  1   )+w2* </a:t>
            </a:r>
            <a:r>
              <a:rPr lang="hu-HU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67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 *  1  /(   1  +1    )</a:t>
            </a:r>
          </a:p>
        </p:txBody>
      </p:sp>
      <p:sp>
        <p:nvSpPr>
          <p:cNvPr id="35" name="Szöveg helye 17">
            <a:extLst>
              <a:ext uri="{FF2B5EF4-FFF2-40B4-BE49-F238E27FC236}">
                <a16:creationId xmlns:a16="http://schemas.microsoft.com/office/drawing/2014/main" id="{A3922952-CB06-41ED-A987-F3D497C11F18}"/>
              </a:ext>
            </a:extLst>
          </p:cNvPr>
          <p:cNvSpPr txBox="1">
            <a:spLocks/>
          </p:cNvSpPr>
          <p:nvPr/>
        </p:nvSpPr>
        <p:spPr>
          <a:xfrm>
            <a:off x="156726" y="6203910"/>
            <a:ext cx="5298527" cy="5682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Az egyenletben ezeket a súlyokat keressük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Ábra 18" title="Sablon utasítási nyíl">
            <a:extLst>
              <a:ext uri="{FF2B5EF4-FFF2-40B4-BE49-F238E27FC236}">
                <a16:creationId xmlns:a16="http://schemas.microsoft.com/office/drawing/2014/main" id="{8C5A85CB-855A-445E-976A-A13ED2C5AD19}"/>
              </a:ext>
            </a:extLst>
          </p:cNvPr>
          <p:cNvSpPr/>
          <p:nvPr/>
        </p:nvSpPr>
        <p:spPr>
          <a:xfrm rot="5626377" flipH="1" flipV="1">
            <a:off x="3397808" y="5799561"/>
            <a:ext cx="511519" cy="63481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2" name="Ábra 18" title="Sablon utasítási nyíl">
            <a:extLst>
              <a:ext uri="{FF2B5EF4-FFF2-40B4-BE49-F238E27FC236}">
                <a16:creationId xmlns:a16="http://schemas.microsoft.com/office/drawing/2014/main" id="{3847E55C-39AD-4A23-8AF3-03DAB6A0D060}"/>
              </a:ext>
            </a:extLst>
          </p:cNvPr>
          <p:cNvSpPr/>
          <p:nvPr/>
        </p:nvSpPr>
        <p:spPr>
          <a:xfrm rot="5626377" flipH="1" flipV="1">
            <a:off x="1340408" y="5799561"/>
            <a:ext cx="511519" cy="63481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3" name="Ábra 18" title="Sablon utasítási nyíl">
            <a:extLst>
              <a:ext uri="{FF2B5EF4-FFF2-40B4-BE49-F238E27FC236}">
                <a16:creationId xmlns:a16="http://schemas.microsoft.com/office/drawing/2014/main" id="{F3AD915C-6CF9-4BF7-837B-C0A7E77E1CBD}"/>
              </a:ext>
            </a:extLst>
          </p:cNvPr>
          <p:cNvSpPr/>
          <p:nvPr/>
        </p:nvSpPr>
        <p:spPr>
          <a:xfrm rot="5626377" flipH="1" flipV="1">
            <a:off x="1056944" y="5799561"/>
            <a:ext cx="511519" cy="63481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4" name="Egyenes összekötő nyíllal 8">
            <a:extLst>
              <a:ext uri="{FF2B5EF4-FFF2-40B4-BE49-F238E27FC236}">
                <a16:creationId xmlns:a16="http://schemas.microsoft.com/office/drawing/2014/main" id="{368E8CFC-E208-4F4F-9C31-E91B546A5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99307" y="-820499"/>
            <a:ext cx="634057" cy="5388529"/>
          </a:xfrm>
          <a:prstGeom prst="bentConnector2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gyenes összekötő nyíllal 8">
            <a:extLst>
              <a:ext uri="{FF2B5EF4-FFF2-40B4-BE49-F238E27FC236}">
                <a16:creationId xmlns:a16="http://schemas.microsoft.com/office/drawing/2014/main" id="{F34A5225-8857-4822-84BB-F1AF70DC0DC7}"/>
              </a:ext>
            </a:extLst>
          </p:cNvPr>
          <p:cNvCxnSpPr>
            <a:cxnSpLocks/>
          </p:cNvCxnSpPr>
          <p:nvPr/>
        </p:nvCxnSpPr>
        <p:spPr>
          <a:xfrm flipV="1">
            <a:off x="3421978" y="1743356"/>
            <a:ext cx="5188622" cy="356458"/>
          </a:xfrm>
          <a:prstGeom prst="bentConnector3">
            <a:avLst>
              <a:gd name="adj1" fmla="val -60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8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  <p:bldP spid="52" grpId="0" animBg="1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 gyakorlatban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15" name="Szöveg helye 17">
            <a:extLst>
              <a:ext uri="{FF2B5EF4-FFF2-40B4-BE49-F238E27FC236}">
                <a16:creationId xmlns:a16="http://schemas.microsoft.com/office/drawing/2014/main" id="{C9622788-D259-4E70-8012-CD322B0D0B9E}"/>
              </a:ext>
            </a:extLst>
          </p:cNvPr>
          <p:cNvSpPr txBox="1">
            <a:spLocks/>
          </p:cNvSpPr>
          <p:nvPr/>
        </p:nvSpPr>
        <p:spPr>
          <a:xfrm>
            <a:off x="5668969" y="4927756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!</a:t>
            </a:r>
            <a:endParaRPr lang="en-GB" sz="6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B9DB9A97-6D3E-4287-9B50-245E7D998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9" y="3353455"/>
            <a:ext cx="4591630" cy="2582791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653F35C9-B6C5-422C-BEAD-EC7E3F598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255" y="3136029"/>
            <a:ext cx="2627104" cy="2908460"/>
          </a:xfrm>
          <a:prstGeom prst="rect">
            <a:avLst/>
          </a:prstGeom>
        </p:spPr>
      </p:pic>
      <p:sp>
        <p:nvSpPr>
          <p:cNvPr id="26" name="Szöveg helye 14">
            <a:extLst>
              <a:ext uri="{FF2B5EF4-FFF2-40B4-BE49-F238E27FC236}">
                <a16:creationId xmlns:a16="http://schemas.microsoft.com/office/drawing/2014/main" id="{665647D3-882D-4EBE-B1AA-5783871709F4}"/>
              </a:ext>
            </a:extLst>
          </p:cNvPr>
          <p:cNvSpPr txBox="1">
            <a:spLocks/>
          </p:cNvSpPr>
          <p:nvPr/>
        </p:nvSpPr>
        <p:spPr>
          <a:xfrm>
            <a:off x="10946507" y="4553301"/>
            <a:ext cx="759547" cy="2905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50"/>
              </a:lnSpc>
            </a:pPr>
            <a:r>
              <a:rPr lang="hu-HU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b="1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8958F9F2-2DD2-48BF-B2C5-B7FB4E9D6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2" y="287131"/>
            <a:ext cx="4700537" cy="2644051"/>
          </a:xfrm>
          <a:prstGeom prst="rect">
            <a:avLst/>
          </a:prstGeom>
        </p:spPr>
      </p:pic>
      <p:sp>
        <p:nvSpPr>
          <p:cNvPr id="11" name="Szöveg helye 14">
            <a:extLst>
              <a:ext uri="{FF2B5EF4-FFF2-40B4-BE49-F238E27FC236}">
                <a16:creationId xmlns:a16="http://schemas.microsoft.com/office/drawing/2014/main" id="{47721646-23F4-475B-9C47-76577FBA65AD}"/>
              </a:ext>
            </a:extLst>
          </p:cNvPr>
          <p:cNvSpPr txBox="1">
            <a:spLocks/>
          </p:cNvSpPr>
          <p:nvPr/>
        </p:nvSpPr>
        <p:spPr>
          <a:xfrm>
            <a:off x="7187018" y="3456610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Egyenes összekötő 11" title="Elválasztó">
            <a:extLst>
              <a:ext uri="{FF2B5EF4-FFF2-40B4-BE49-F238E27FC236}">
                <a16:creationId xmlns:a16="http://schemas.microsoft.com/office/drawing/2014/main" id="{5869BAE8-96A4-43B8-A118-CD75418FEDAB}"/>
              </a:ext>
            </a:extLst>
          </p:cNvPr>
          <p:cNvCxnSpPr>
            <a:cxnSpLocks/>
          </p:cNvCxnSpPr>
          <p:nvPr/>
        </p:nvCxnSpPr>
        <p:spPr>
          <a:xfrm>
            <a:off x="4110324" y="1529977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 title="Elválasztó">
            <a:extLst>
              <a:ext uri="{FF2B5EF4-FFF2-40B4-BE49-F238E27FC236}">
                <a16:creationId xmlns:a16="http://schemas.microsoft.com/office/drawing/2014/main" id="{4E66DBDA-6145-43D0-8D82-0FAC2FA6DBCF}"/>
              </a:ext>
            </a:extLst>
          </p:cNvPr>
          <p:cNvCxnSpPr>
            <a:cxnSpLocks/>
          </p:cNvCxnSpPr>
          <p:nvPr/>
        </p:nvCxnSpPr>
        <p:spPr>
          <a:xfrm>
            <a:off x="4107192" y="1941688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4898A99A-9504-4D32-8613-6680C61DCB8D}"/>
              </a:ext>
            </a:extLst>
          </p:cNvPr>
          <p:cNvSpPr txBox="1">
            <a:spLocks/>
          </p:cNvSpPr>
          <p:nvPr/>
        </p:nvSpPr>
        <p:spPr>
          <a:xfrm>
            <a:off x="5095453" y="2669200"/>
            <a:ext cx="2195413" cy="2279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idővonal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Szöveg helye 14">
            <a:extLst>
              <a:ext uri="{FF2B5EF4-FFF2-40B4-BE49-F238E27FC236}">
                <a16:creationId xmlns:a16="http://schemas.microsoft.com/office/drawing/2014/main" id="{3AAACD3E-C8C2-453D-8973-3814210B5C7E}"/>
              </a:ext>
            </a:extLst>
          </p:cNvPr>
          <p:cNvSpPr txBox="1">
            <a:spLocks/>
          </p:cNvSpPr>
          <p:nvPr/>
        </p:nvSpPr>
        <p:spPr>
          <a:xfrm>
            <a:off x="3653358" y="654704"/>
            <a:ext cx="237538" cy="1658216"/>
          </a:xfrm>
          <a:prstGeom prst="rect">
            <a:avLst/>
          </a:prstGeom>
          <a:solidFill>
            <a:schemeClr val="bg1"/>
          </a:solidFill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válaszidőt ebben a tartományban szeretném tartani.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1" name="Ábra 18" title="Sablon utasítási nyíl">
            <a:extLst>
              <a:ext uri="{FF2B5EF4-FFF2-40B4-BE49-F238E27FC236}">
                <a16:creationId xmlns:a16="http://schemas.microsoft.com/office/drawing/2014/main" id="{376D3A2F-4DD4-4531-A502-26FC72D17193}"/>
              </a:ext>
            </a:extLst>
          </p:cNvPr>
          <p:cNvSpPr/>
          <p:nvPr/>
        </p:nvSpPr>
        <p:spPr>
          <a:xfrm rot="16621044" flipH="1" flipV="1">
            <a:off x="8639181" y="1911611"/>
            <a:ext cx="422743" cy="524641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32" name="Kép helye 6">
            <a:extLst>
              <a:ext uri="{FF2B5EF4-FFF2-40B4-BE49-F238E27FC236}">
                <a16:creationId xmlns:a16="http://schemas.microsoft.com/office/drawing/2014/main" id="{3CDA8184-F9DB-4A06-9451-5C10A1601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894" y="2413110"/>
            <a:ext cx="438276" cy="438276"/>
          </a:xfrm>
          <a:prstGeom prst="rect">
            <a:avLst/>
          </a:prstGeom>
        </p:spPr>
      </p:pic>
      <p:pic>
        <p:nvPicPr>
          <p:cNvPr id="33" name="Kép helye 6">
            <a:extLst>
              <a:ext uri="{FF2B5EF4-FFF2-40B4-BE49-F238E27FC236}">
                <a16:creationId xmlns:a16="http://schemas.microsoft.com/office/drawing/2014/main" id="{1401A537-BE94-4F4F-AE60-CD8193CDC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020" y="2415382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34" name="Kép helye 6">
            <a:extLst>
              <a:ext uri="{FF2B5EF4-FFF2-40B4-BE49-F238E27FC236}">
                <a16:creationId xmlns:a16="http://schemas.microsoft.com/office/drawing/2014/main" id="{F4CDC193-0BB9-47B9-B1CE-529EE3AF2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1148" y="2410830"/>
            <a:ext cx="438276" cy="438276"/>
          </a:xfrm>
          <a:prstGeom prst="rect">
            <a:avLst/>
          </a:prstGeom>
        </p:spPr>
      </p:pic>
      <p:pic>
        <p:nvPicPr>
          <p:cNvPr id="35" name="Kép helye 6">
            <a:extLst>
              <a:ext uri="{FF2B5EF4-FFF2-40B4-BE49-F238E27FC236}">
                <a16:creationId xmlns:a16="http://schemas.microsoft.com/office/drawing/2014/main" id="{CA976B1A-943D-41B3-9420-02509863A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4276" y="2413102"/>
            <a:ext cx="438276" cy="43827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56F454F-A6FB-4105-8673-D6A557C22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26" y="714370"/>
            <a:ext cx="301090" cy="397870"/>
          </a:xfrm>
          <a:prstGeom prst="rect">
            <a:avLst/>
          </a:prstGeom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E67EAFE3-43BC-482C-8A40-2D558D8A8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16" y="715700"/>
            <a:ext cx="301090" cy="39787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1CB945BE-61F8-4ABD-844A-3F200F457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67" y="717025"/>
            <a:ext cx="301090" cy="397870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976F3AEC-97DF-4E5D-B438-B049DCF3F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73118" y="2154464"/>
            <a:ext cx="301090" cy="397870"/>
          </a:xfrm>
          <a:prstGeom prst="rect">
            <a:avLst/>
          </a:prstGeom>
        </p:spPr>
      </p:pic>
      <p:pic>
        <p:nvPicPr>
          <p:cNvPr id="40" name="Kép 39">
            <a:extLst>
              <a:ext uri="{FF2B5EF4-FFF2-40B4-BE49-F238E27FC236}">
                <a16:creationId xmlns:a16="http://schemas.microsoft.com/office/drawing/2014/main" id="{F48B647E-01F8-4525-B3B1-3058D67B1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43283" y="2155792"/>
            <a:ext cx="301090" cy="39787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C8525A26-C7B9-4506-BA41-9F994ADD5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41883" y="2157118"/>
            <a:ext cx="301090" cy="39787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6554E359-4675-4ED2-846D-9C4F2B97B84F}"/>
              </a:ext>
            </a:extLst>
          </p:cNvPr>
          <p:cNvSpPr/>
          <p:nvPr/>
        </p:nvSpPr>
        <p:spPr>
          <a:xfrm>
            <a:off x="4107192" y="1526605"/>
            <a:ext cx="4291200" cy="415080"/>
          </a:xfrm>
          <a:prstGeom prst="rect">
            <a:avLst/>
          </a:prstGeom>
          <a:solidFill>
            <a:schemeClr val="tx1">
              <a:lumMod val="65000"/>
              <a:lumOff val="3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Szöveg helye 14">
            <a:extLst>
              <a:ext uri="{FF2B5EF4-FFF2-40B4-BE49-F238E27FC236}">
                <a16:creationId xmlns:a16="http://schemas.microsoft.com/office/drawing/2014/main" id="{ADED37A4-A328-41E7-B3D1-1E2F0710A8D4}"/>
              </a:ext>
            </a:extLst>
          </p:cNvPr>
          <p:cNvSpPr txBox="1">
            <a:spLocks/>
          </p:cNvSpPr>
          <p:nvPr/>
        </p:nvSpPr>
        <p:spPr>
          <a:xfrm>
            <a:off x="8610600" y="2182632"/>
            <a:ext cx="3214303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Úgy, hogy erőforrásokat adok, vagy vonok ki a számítási klaszterből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5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"/>
                            </p:stCondLst>
                            <p:childTnLst>
                              <p:par>
                                <p:cTn id="9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"/>
                            </p:stCondLst>
                            <p:childTnLst>
                              <p:par>
                                <p:cTn id="10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 animBg="1"/>
      <p:bldP spid="31" grpId="0" animBg="1"/>
      <p:bldP spid="38" grpId="0"/>
      <p:bldP spid="7" grpId="0" animBg="1"/>
      <p:bldP spid="7" grpId="2" animBg="1"/>
      <p:bldP spid="42" grpId="0"/>
      <p:bldP spid="4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 gyakorlatban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15" name="Szöveg helye 17">
            <a:extLst>
              <a:ext uri="{FF2B5EF4-FFF2-40B4-BE49-F238E27FC236}">
                <a16:creationId xmlns:a16="http://schemas.microsoft.com/office/drawing/2014/main" id="{C9622788-D259-4E70-8012-CD322B0D0B9E}"/>
              </a:ext>
            </a:extLst>
          </p:cNvPr>
          <p:cNvSpPr txBox="1">
            <a:spLocks/>
          </p:cNvSpPr>
          <p:nvPr/>
        </p:nvSpPr>
        <p:spPr>
          <a:xfrm>
            <a:off x="5668969" y="4927756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!</a:t>
            </a:r>
            <a:endParaRPr lang="en-GB" sz="6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B9DB9A97-6D3E-4287-9B50-245E7D998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9" y="3353455"/>
            <a:ext cx="4591630" cy="2582791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653F35C9-B6C5-422C-BEAD-EC7E3F598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255" y="3136029"/>
            <a:ext cx="2627104" cy="2908460"/>
          </a:xfrm>
          <a:prstGeom prst="rect">
            <a:avLst/>
          </a:prstGeom>
        </p:spPr>
      </p:pic>
      <p:sp>
        <p:nvSpPr>
          <p:cNvPr id="26" name="Szöveg helye 14">
            <a:extLst>
              <a:ext uri="{FF2B5EF4-FFF2-40B4-BE49-F238E27FC236}">
                <a16:creationId xmlns:a16="http://schemas.microsoft.com/office/drawing/2014/main" id="{665647D3-882D-4EBE-B1AA-5783871709F4}"/>
              </a:ext>
            </a:extLst>
          </p:cNvPr>
          <p:cNvSpPr txBox="1">
            <a:spLocks/>
          </p:cNvSpPr>
          <p:nvPr/>
        </p:nvSpPr>
        <p:spPr>
          <a:xfrm>
            <a:off x="10946507" y="4553301"/>
            <a:ext cx="759547" cy="2905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50"/>
              </a:lnSpc>
            </a:pPr>
            <a:r>
              <a:rPr lang="hu-HU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b="1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8958F9F2-2DD2-48BF-B2C5-B7FB4E9D6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2" y="287131"/>
            <a:ext cx="4700537" cy="2644051"/>
          </a:xfrm>
          <a:prstGeom prst="rect">
            <a:avLst/>
          </a:prstGeom>
        </p:spPr>
      </p:pic>
      <p:sp>
        <p:nvSpPr>
          <p:cNvPr id="11" name="Szöveg helye 14">
            <a:extLst>
              <a:ext uri="{FF2B5EF4-FFF2-40B4-BE49-F238E27FC236}">
                <a16:creationId xmlns:a16="http://schemas.microsoft.com/office/drawing/2014/main" id="{47721646-23F4-475B-9C47-76577FBA65AD}"/>
              </a:ext>
            </a:extLst>
          </p:cNvPr>
          <p:cNvSpPr txBox="1">
            <a:spLocks/>
          </p:cNvSpPr>
          <p:nvPr/>
        </p:nvSpPr>
        <p:spPr>
          <a:xfrm>
            <a:off x="7187018" y="3456610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Egyenes összekötő 11" title="Elválasztó">
            <a:extLst>
              <a:ext uri="{FF2B5EF4-FFF2-40B4-BE49-F238E27FC236}">
                <a16:creationId xmlns:a16="http://schemas.microsoft.com/office/drawing/2014/main" id="{5869BAE8-96A4-43B8-A118-CD75418FEDAB}"/>
              </a:ext>
            </a:extLst>
          </p:cNvPr>
          <p:cNvCxnSpPr>
            <a:cxnSpLocks/>
          </p:cNvCxnSpPr>
          <p:nvPr/>
        </p:nvCxnSpPr>
        <p:spPr>
          <a:xfrm>
            <a:off x="4110324" y="1529977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 title="Elválasztó">
            <a:extLst>
              <a:ext uri="{FF2B5EF4-FFF2-40B4-BE49-F238E27FC236}">
                <a16:creationId xmlns:a16="http://schemas.microsoft.com/office/drawing/2014/main" id="{4E66DBDA-6145-43D0-8D82-0FAC2FA6DBCF}"/>
              </a:ext>
            </a:extLst>
          </p:cNvPr>
          <p:cNvCxnSpPr>
            <a:cxnSpLocks/>
          </p:cNvCxnSpPr>
          <p:nvPr/>
        </p:nvCxnSpPr>
        <p:spPr>
          <a:xfrm>
            <a:off x="4107192" y="1941688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4898A99A-9504-4D32-8613-6680C61DCB8D}"/>
              </a:ext>
            </a:extLst>
          </p:cNvPr>
          <p:cNvSpPr txBox="1">
            <a:spLocks/>
          </p:cNvSpPr>
          <p:nvPr/>
        </p:nvSpPr>
        <p:spPr>
          <a:xfrm>
            <a:off x="5095453" y="2669200"/>
            <a:ext cx="2195413" cy="2279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idővonal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Szöveg helye 14">
            <a:extLst>
              <a:ext uri="{FF2B5EF4-FFF2-40B4-BE49-F238E27FC236}">
                <a16:creationId xmlns:a16="http://schemas.microsoft.com/office/drawing/2014/main" id="{3AAACD3E-C8C2-453D-8973-3814210B5C7E}"/>
              </a:ext>
            </a:extLst>
          </p:cNvPr>
          <p:cNvSpPr txBox="1">
            <a:spLocks/>
          </p:cNvSpPr>
          <p:nvPr/>
        </p:nvSpPr>
        <p:spPr>
          <a:xfrm>
            <a:off x="3653358" y="654704"/>
            <a:ext cx="237538" cy="1658216"/>
          </a:xfrm>
          <a:prstGeom prst="rect">
            <a:avLst/>
          </a:prstGeom>
          <a:solidFill>
            <a:schemeClr val="bg1"/>
          </a:solidFill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válaszidőt ebben a tartományban szeretném tartani.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1" name="Ábra 18" title="Sablon utasítási nyíl">
            <a:extLst>
              <a:ext uri="{FF2B5EF4-FFF2-40B4-BE49-F238E27FC236}">
                <a16:creationId xmlns:a16="http://schemas.microsoft.com/office/drawing/2014/main" id="{376D3A2F-4DD4-4531-A502-26FC72D17193}"/>
              </a:ext>
            </a:extLst>
          </p:cNvPr>
          <p:cNvSpPr/>
          <p:nvPr/>
        </p:nvSpPr>
        <p:spPr>
          <a:xfrm rot="16621044" flipH="1" flipV="1">
            <a:off x="8639181" y="1911611"/>
            <a:ext cx="422743" cy="524641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32" name="Kép helye 6">
            <a:extLst>
              <a:ext uri="{FF2B5EF4-FFF2-40B4-BE49-F238E27FC236}">
                <a16:creationId xmlns:a16="http://schemas.microsoft.com/office/drawing/2014/main" id="{3CDA8184-F9DB-4A06-9451-5C10A1601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894" y="2413110"/>
            <a:ext cx="438276" cy="438276"/>
          </a:xfrm>
          <a:prstGeom prst="rect">
            <a:avLst/>
          </a:prstGeom>
        </p:spPr>
      </p:pic>
      <p:pic>
        <p:nvPicPr>
          <p:cNvPr id="33" name="Kép helye 6">
            <a:extLst>
              <a:ext uri="{FF2B5EF4-FFF2-40B4-BE49-F238E27FC236}">
                <a16:creationId xmlns:a16="http://schemas.microsoft.com/office/drawing/2014/main" id="{1401A537-BE94-4F4F-AE60-CD8193CDC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020" y="2415382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34" name="Kép helye 6">
            <a:extLst>
              <a:ext uri="{FF2B5EF4-FFF2-40B4-BE49-F238E27FC236}">
                <a16:creationId xmlns:a16="http://schemas.microsoft.com/office/drawing/2014/main" id="{F4CDC193-0BB9-47B9-B1CE-529EE3AF2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1148" y="2410830"/>
            <a:ext cx="438276" cy="438276"/>
          </a:xfrm>
          <a:prstGeom prst="rect">
            <a:avLst/>
          </a:prstGeom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E67EAFE3-43BC-482C-8A40-2D558D8A8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16" y="715700"/>
            <a:ext cx="301090" cy="39787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1CB945BE-61F8-4ABD-844A-3F200F457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67" y="717025"/>
            <a:ext cx="301090" cy="397870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F48B647E-01F8-4525-B3B1-3058D67B1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43283" y="2155792"/>
            <a:ext cx="301090" cy="39787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C8525A26-C7B9-4506-BA41-9F994ADD5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41883" y="2157118"/>
            <a:ext cx="301090" cy="39787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6554E359-4675-4ED2-846D-9C4F2B97B84F}"/>
              </a:ext>
            </a:extLst>
          </p:cNvPr>
          <p:cNvSpPr/>
          <p:nvPr/>
        </p:nvSpPr>
        <p:spPr>
          <a:xfrm>
            <a:off x="4107192" y="1526605"/>
            <a:ext cx="4291200" cy="415080"/>
          </a:xfrm>
          <a:prstGeom prst="rect">
            <a:avLst/>
          </a:prstGeom>
          <a:solidFill>
            <a:schemeClr val="tx1">
              <a:lumMod val="65000"/>
              <a:lumOff val="3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Nyíl: lefelé mutató 1">
            <a:extLst>
              <a:ext uri="{FF2B5EF4-FFF2-40B4-BE49-F238E27FC236}">
                <a16:creationId xmlns:a16="http://schemas.microsoft.com/office/drawing/2014/main" id="{39DBD5AB-D5A2-4476-93F9-03307F4E65E6}"/>
              </a:ext>
            </a:extLst>
          </p:cNvPr>
          <p:cNvSpPr/>
          <p:nvPr/>
        </p:nvSpPr>
        <p:spPr>
          <a:xfrm>
            <a:off x="1953320" y="2981660"/>
            <a:ext cx="637009" cy="1167260"/>
          </a:xfrm>
          <a:prstGeom prst="downArrow">
            <a:avLst/>
          </a:prstGeom>
          <a:solidFill>
            <a:schemeClr val="bg2">
              <a:lumMod val="75000"/>
              <a:alpha val="31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Ábra 18" title="Sablon utasítási nyíl">
            <a:extLst>
              <a:ext uri="{FF2B5EF4-FFF2-40B4-BE49-F238E27FC236}">
                <a16:creationId xmlns:a16="http://schemas.microsoft.com/office/drawing/2014/main" id="{7F2956DD-6B97-4EB4-93C2-80E20854B8D9}"/>
              </a:ext>
            </a:extLst>
          </p:cNvPr>
          <p:cNvSpPr/>
          <p:nvPr/>
        </p:nvSpPr>
        <p:spPr>
          <a:xfrm rot="16200000" flipH="1">
            <a:off x="2560244" y="513223"/>
            <a:ext cx="2076802" cy="277549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555473" y="1685106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azt értéket akkor kérjük el,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 bekövetkezik egy ilyen,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vagy egy ilyen esemény.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56F454F-A6FB-4105-8673-D6A557C22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26" y="714370"/>
            <a:ext cx="301090" cy="397870"/>
          </a:xfrm>
          <a:prstGeom prst="rect">
            <a:avLst/>
          </a:prstGeom>
        </p:spPr>
      </p:pic>
      <p:sp>
        <p:nvSpPr>
          <p:cNvPr id="43" name="Ábra 18" title="Sablon utasítási nyíl">
            <a:extLst>
              <a:ext uri="{FF2B5EF4-FFF2-40B4-BE49-F238E27FC236}">
                <a16:creationId xmlns:a16="http://schemas.microsoft.com/office/drawing/2014/main" id="{1EF2EE8F-267B-4519-BE5F-AE0B6E77150E}"/>
              </a:ext>
            </a:extLst>
          </p:cNvPr>
          <p:cNvSpPr/>
          <p:nvPr/>
        </p:nvSpPr>
        <p:spPr>
          <a:xfrm rot="17270742" flipH="1">
            <a:off x="2973037" y="1223764"/>
            <a:ext cx="1560332" cy="277549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976F3AEC-97DF-4E5D-B438-B049DCF3F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73118" y="2154464"/>
            <a:ext cx="301090" cy="3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6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 gyakorlatban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 dirty="0"/>
          </a:p>
        </p:txBody>
      </p:sp>
      <p:sp>
        <p:nvSpPr>
          <p:cNvPr id="15" name="Szöveg helye 17">
            <a:extLst>
              <a:ext uri="{FF2B5EF4-FFF2-40B4-BE49-F238E27FC236}">
                <a16:creationId xmlns:a16="http://schemas.microsoft.com/office/drawing/2014/main" id="{C9622788-D259-4E70-8012-CD322B0D0B9E}"/>
              </a:ext>
            </a:extLst>
          </p:cNvPr>
          <p:cNvSpPr txBox="1">
            <a:spLocks/>
          </p:cNvSpPr>
          <p:nvPr/>
        </p:nvSpPr>
        <p:spPr>
          <a:xfrm>
            <a:off x="5668969" y="4927756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?</a:t>
            </a:r>
            <a:endParaRPr lang="en-GB" sz="6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B9DB9A97-6D3E-4287-9B50-245E7D998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0" y="3353455"/>
            <a:ext cx="4591628" cy="2582791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653F35C9-B6C5-422C-BEAD-EC7E3F598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255" y="3136029"/>
            <a:ext cx="2627104" cy="2908460"/>
          </a:xfrm>
          <a:prstGeom prst="rect">
            <a:avLst/>
          </a:prstGeom>
        </p:spPr>
      </p:pic>
      <p:sp>
        <p:nvSpPr>
          <p:cNvPr id="26" name="Szöveg helye 14">
            <a:extLst>
              <a:ext uri="{FF2B5EF4-FFF2-40B4-BE49-F238E27FC236}">
                <a16:creationId xmlns:a16="http://schemas.microsoft.com/office/drawing/2014/main" id="{665647D3-882D-4EBE-B1AA-5783871709F4}"/>
              </a:ext>
            </a:extLst>
          </p:cNvPr>
          <p:cNvSpPr txBox="1">
            <a:spLocks/>
          </p:cNvSpPr>
          <p:nvPr/>
        </p:nvSpPr>
        <p:spPr>
          <a:xfrm>
            <a:off x="10946507" y="4553301"/>
            <a:ext cx="759547" cy="2905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50"/>
              </a:lnSpc>
            </a:pPr>
            <a:r>
              <a:rPr lang="hu-HU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b="1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8958F9F2-2DD2-48BF-B2C5-B7FB4E9D6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2" y="287131"/>
            <a:ext cx="4700537" cy="2644051"/>
          </a:xfrm>
          <a:prstGeom prst="rect">
            <a:avLst/>
          </a:prstGeom>
        </p:spPr>
      </p:pic>
      <p:sp>
        <p:nvSpPr>
          <p:cNvPr id="11" name="Szöveg helye 14">
            <a:extLst>
              <a:ext uri="{FF2B5EF4-FFF2-40B4-BE49-F238E27FC236}">
                <a16:creationId xmlns:a16="http://schemas.microsoft.com/office/drawing/2014/main" id="{47721646-23F4-475B-9C47-76577FBA65AD}"/>
              </a:ext>
            </a:extLst>
          </p:cNvPr>
          <p:cNvSpPr txBox="1">
            <a:spLocks/>
          </p:cNvSpPr>
          <p:nvPr/>
        </p:nvSpPr>
        <p:spPr>
          <a:xfrm>
            <a:off x="7187018" y="3456610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Egyenes összekötő 11" title="Elválasztó">
            <a:extLst>
              <a:ext uri="{FF2B5EF4-FFF2-40B4-BE49-F238E27FC236}">
                <a16:creationId xmlns:a16="http://schemas.microsoft.com/office/drawing/2014/main" id="{5869BAE8-96A4-43B8-A118-CD75418FEDAB}"/>
              </a:ext>
            </a:extLst>
          </p:cNvPr>
          <p:cNvCxnSpPr>
            <a:cxnSpLocks/>
          </p:cNvCxnSpPr>
          <p:nvPr/>
        </p:nvCxnSpPr>
        <p:spPr>
          <a:xfrm>
            <a:off x="4110324" y="1529977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 title="Elválasztó">
            <a:extLst>
              <a:ext uri="{FF2B5EF4-FFF2-40B4-BE49-F238E27FC236}">
                <a16:creationId xmlns:a16="http://schemas.microsoft.com/office/drawing/2014/main" id="{4E66DBDA-6145-43D0-8D82-0FAC2FA6DBCF}"/>
              </a:ext>
            </a:extLst>
          </p:cNvPr>
          <p:cNvCxnSpPr>
            <a:cxnSpLocks/>
          </p:cNvCxnSpPr>
          <p:nvPr/>
        </p:nvCxnSpPr>
        <p:spPr>
          <a:xfrm>
            <a:off x="4107192" y="1941688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4898A99A-9504-4D32-8613-6680C61DCB8D}"/>
              </a:ext>
            </a:extLst>
          </p:cNvPr>
          <p:cNvSpPr txBox="1">
            <a:spLocks/>
          </p:cNvSpPr>
          <p:nvPr/>
        </p:nvSpPr>
        <p:spPr>
          <a:xfrm>
            <a:off x="5095453" y="2669200"/>
            <a:ext cx="2195413" cy="2279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idővonal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Szöveg helye 14">
            <a:extLst>
              <a:ext uri="{FF2B5EF4-FFF2-40B4-BE49-F238E27FC236}">
                <a16:creationId xmlns:a16="http://schemas.microsoft.com/office/drawing/2014/main" id="{3AAACD3E-C8C2-453D-8973-3814210B5C7E}"/>
              </a:ext>
            </a:extLst>
          </p:cNvPr>
          <p:cNvSpPr txBox="1">
            <a:spLocks/>
          </p:cNvSpPr>
          <p:nvPr/>
        </p:nvSpPr>
        <p:spPr>
          <a:xfrm>
            <a:off x="3653358" y="654704"/>
            <a:ext cx="237538" cy="1658216"/>
          </a:xfrm>
          <a:prstGeom prst="rect">
            <a:avLst/>
          </a:prstGeom>
          <a:solidFill>
            <a:schemeClr val="bg1"/>
          </a:solidFill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válaszidőt ebben a tartományban szeretném tartani.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1" name="Ábra 18" title="Sablon utasítási nyíl">
            <a:extLst>
              <a:ext uri="{FF2B5EF4-FFF2-40B4-BE49-F238E27FC236}">
                <a16:creationId xmlns:a16="http://schemas.microsoft.com/office/drawing/2014/main" id="{376D3A2F-4DD4-4531-A502-26FC72D17193}"/>
              </a:ext>
            </a:extLst>
          </p:cNvPr>
          <p:cNvSpPr/>
          <p:nvPr/>
        </p:nvSpPr>
        <p:spPr>
          <a:xfrm rot="16621044" flipH="1" flipV="1">
            <a:off x="8639181" y="1911611"/>
            <a:ext cx="422743" cy="524641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32" name="Kép helye 6">
            <a:extLst>
              <a:ext uri="{FF2B5EF4-FFF2-40B4-BE49-F238E27FC236}">
                <a16:creationId xmlns:a16="http://schemas.microsoft.com/office/drawing/2014/main" id="{3CDA8184-F9DB-4A06-9451-5C10A1601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894" y="2413110"/>
            <a:ext cx="438276" cy="438276"/>
          </a:xfrm>
          <a:prstGeom prst="rect">
            <a:avLst/>
          </a:prstGeom>
        </p:spPr>
      </p:pic>
      <p:pic>
        <p:nvPicPr>
          <p:cNvPr id="33" name="Kép helye 6">
            <a:extLst>
              <a:ext uri="{FF2B5EF4-FFF2-40B4-BE49-F238E27FC236}">
                <a16:creationId xmlns:a16="http://schemas.microsoft.com/office/drawing/2014/main" id="{1401A537-BE94-4F4F-AE60-CD8193CDC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020" y="2415382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34" name="Kép helye 6">
            <a:extLst>
              <a:ext uri="{FF2B5EF4-FFF2-40B4-BE49-F238E27FC236}">
                <a16:creationId xmlns:a16="http://schemas.microsoft.com/office/drawing/2014/main" id="{F4CDC193-0BB9-47B9-B1CE-529EE3AF2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1148" y="2410830"/>
            <a:ext cx="438276" cy="438276"/>
          </a:xfrm>
          <a:prstGeom prst="rect">
            <a:avLst/>
          </a:prstGeom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E67EAFE3-43BC-482C-8A40-2D558D8A8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16" y="715700"/>
            <a:ext cx="301090" cy="39787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1CB945BE-61F8-4ABD-844A-3F200F457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67" y="717025"/>
            <a:ext cx="301090" cy="397870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F48B647E-01F8-4525-B3B1-3058D67B1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43283" y="2155792"/>
            <a:ext cx="301090" cy="39787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C8525A26-C7B9-4506-BA41-9F994ADD5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41883" y="2157118"/>
            <a:ext cx="301090" cy="39787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6554E359-4675-4ED2-846D-9C4F2B97B84F}"/>
              </a:ext>
            </a:extLst>
          </p:cNvPr>
          <p:cNvSpPr/>
          <p:nvPr/>
        </p:nvSpPr>
        <p:spPr>
          <a:xfrm>
            <a:off x="4107192" y="1526605"/>
            <a:ext cx="4291200" cy="415080"/>
          </a:xfrm>
          <a:prstGeom prst="rect">
            <a:avLst/>
          </a:prstGeom>
          <a:solidFill>
            <a:schemeClr val="tx1">
              <a:lumMod val="65000"/>
              <a:lumOff val="3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Nyíl: lefelé mutató 1">
            <a:extLst>
              <a:ext uri="{FF2B5EF4-FFF2-40B4-BE49-F238E27FC236}">
                <a16:creationId xmlns:a16="http://schemas.microsoft.com/office/drawing/2014/main" id="{39DBD5AB-D5A2-4476-93F9-03307F4E65E6}"/>
              </a:ext>
            </a:extLst>
          </p:cNvPr>
          <p:cNvSpPr/>
          <p:nvPr/>
        </p:nvSpPr>
        <p:spPr>
          <a:xfrm>
            <a:off x="1953320" y="2981660"/>
            <a:ext cx="637009" cy="1167260"/>
          </a:xfrm>
          <a:prstGeom prst="downArrow">
            <a:avLst/>
          </a:prstGeom>
          <a:solidFill>
            <a:schemeClr val="bg2">
              <a:lumMod val="75000"/>
              <a:alpha val="31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Ábra 18" title="Sablon utasítási nyíl">
            <a:extLst>
              <a:ext uri="{FF2B5EF4-FFF2-40B4-BE49-F238E27FC236}">
                <a16:creationId xmlns:a16="http://schemas.microsoft.com/office/drawing/2014/main" id="{7F2956DD-6B97-4EB4-93C2-80E20854B8D9}"/>
              </a:ext>
            </a:extLst>
          </p:cNvPr>
          <p:cNvSpPr/>
          <p:nvPr/>
        </p:nvSpPr>
        <p:spPr>
          <a:xfrm rot="16200000" flipH="1">
            <a:off x="2560244" y="513223"/>
            <a:ext cx="2076802" cy="277549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555473" y="1685106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azt értéket akkor kérjük el,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 bekövetkezik egy ilyen,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vagy egy ilyen esemény.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56F454F-A6FB-4105-8673-D6A557C22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26" y="714370"/>
            <a:ext cx="301090" cy="397870"/>
          </a:xfrm>
          <a:prstGeom prst="rect">
            <a:avLst/>
          </a:prstGeom>
        </p:spPr>
      </p:pic>
      <p:sp>
        <p:nvSpPr>
          <p:cNvPr id="43" name="Ábra 18" title="Sablon utasítási nyíl">
            <a:extLst>
              <a:ext uri="{FF2B5EF4-FFF2-40B4-BE49-F238E27FC236}">
                <a16:creationId xmlns:a16="http://schemas.microsoft.com/office/drawing/2014/main" id="{1EF2EE8F-267B-4519-BE5F-AE0B6E77150E}"/>
              </a:ext>
            </a:extLst>
          </p:cNvPr>
          <p:cNvSpPr/>
          <p:nvPr/>
        </p:nvSpPr>
        <p:spPr>
          <a:xfrm rot="17270742" flipH="1">
            <a:off x="2973037" y="1223764"/>
            <a:ext cx="1560332" cy="277549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976F3AEC-97DF-4E5D-B438-B049DCF3F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73118" y="2154464"/>
            <a:ext cx="301090" cy="397870"/>
          </a:xfrm>
          <a:prstGeom prst="rect">
            <a:avLst/>
          </a:prstGeom>
        </p:spPr>
      </p:pic>
      <p:sp>
        <p:nvSpPr>
          <p:cNvPr id="44" name="Szöveg helye 14">
            <a:extLst>
              <a:ext uri="{FF2B5EF4-FFF2-40B4-BE49-F238E27FC236}">
                <a16:creationId xmlns:a16="http://schemas.microsoft.com/office/drawing/2014/main" id="{A2ADC980-14A3-458A-872A-0CE39FF00579}"/>
              </a:ext>
            </a:extLst>
          </p:cNvPr>
          <p:cNvSpPr txBox="1">
            <a:spLocks/>
          </p:cNvSpPr>
          <p:nvPr/>
        </p:nvSpPr>
        <p:spPr>
          <a:xfrm>
            <a:off x="4744365" y="4337424"/>
            <a:ext cx="2627104" cy="297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És miért van erre szükség</a:t>
            </a:r>
          </a:p>
        </p:txBody>
      </p:sp>
      <p:cxnSp>
        <p:nvCxnSpPr>
          <p:cNvPr id="48" name="Egyenes összekötő 47" title="Elválasztó">
            <a:extLst>
              <a:ext uri="{FF2B5EF4-FFF2-40B4-BE49-F238E27FC236}">
                <a16:creationId xmlns:a16="http://schemas.microsoft.com/office/drawing/2014/main" id="{C167689B-5430-4CF9-AC79-F30682E50CE8}"/>
              </a:ext>
            </a:extLst>
          </p:cNvPr>
          <p:cNvCxnSpPr>
            <a:cxnSpLocks/>
          </p:cNvCxnSpPr>
          <p:nvPr/>
        </p:nvCxnSpPr>
        <p:spPr>
          <a:xfrm>
            <a:off x="467650" y="4131373"/>
            <a:ext cx="2630639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Kép 48" descr="A képen kerítés látható&#10;&#10;A leírás nagyon megbízható">
            <a:extLst>
              <a:ext uri="{FF2B5EF4-FFF2-40B4-BE49-F238E27FC236}">
                <a16:creationId xmlns:a16="http://schemas.microsoft.com/office/drawing/2014/main" id="{D807BA50-1E97-4AC2-B5EA-FC0BF85B2B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38" y="3921238"/>
            <a:ext cx="429458" cy="393791"/>
          </a:xfrm>
          <a:prstGeom prst="rect">
            <a:avLst/>
          </a:prstGeom>
        </p:spPr>
      </p:pic>
      <p:cxnSp>
        <p:nvCxnSpPr>
          <p:cNvPr id="50" name="Egyenes összekötő 49" title="Elválasztó">
            <a:extLst>
              <a:ext uri="{FF2B5EF4-FFF2-40B4-BE49-F238E27FC236}">
                <a16:creationId xmlns:a16="http://schemas.microsoft.com/office/drawing/2014/main" id="{183CD9A8-D218-4819-A85E-573FC65AAD16}"/>
              </a:ext>
            </a:extLst>
          </p:cNvPr>
          <p:cNvCxnSpPr>
            <a:cxnSpLocks/>
          </p:cNvCxnSpPr>
          <p:nvPr/>
        </p:nvCxnSpPr>
        <p:spPr>
          <a:xfrm flipV="1">
            <a:off x="3098289" y="4118133"/>
            <a:ext cx="0" cy="1479179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zöveg helye 14">
            <a:extLst>
              <a:ext uri="{FF2B5EF4-FFF2-40B4-BE49-F238E27FC236}">
                <a16:creationId xmlns:a16="http://schemas.microsoft.com/office/drawing/2014/main" id="{7E1A660B-F80D-4547-9C0A-A2809F226501}"/>
              </a:ext>
            </a:extLst>
          </p:cNvPr>
          <p:cNvSpPr txBox="1">
            <a:spLocks/>
          </p:cNvSpPr>
          <p:nvPr/>
        </p:nvSpPr>
        <p:spPr>
          <a:xfrm>
            <a:off x="2793231" y="4970147"/>
            <a:ext cx="1582822" cy="315805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00"/>
              </a:lnSpc>
            </a:pPr>
            <a:r>
              <a:rPr lang="hu-HU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Most = 6250</a:t>
            </a:r>
            <a:endParaRPr lang="en-GB" sz="24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Szöveg helye 14">
            <a:extLst>
              <a:ext uri="{FF2B5EF4-FFF2-40B4-BE49-F238E27FC236}">
                <a16:creationId xmlns:a16="http://schemas.microsoft.com/office/drawing/2014/main" id="{A798B32F-9958-4318-B8E7-93B641BA08F6}"/>
              </a:ext>
            </a:extLst>
          </p:cNvPr>
          <p:cNvSpPr txBox="1">
            <a:spLocks/>
          </p:cNvSpPr>
          <p:nvPr/>
        </p:nvSpPr>
        <p:spPr>
          <a:xfrm>
            <a:off x="550186" y="4218408"/>
            <a:ext cx="1734395" cy="315805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00"/>
              </a:lnSpc>
            </a:pPr>
            <a:r>
              <a:rPr lang="hu-HU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Utána = 5900</a:t>
            </a:r>
            <a:endParaRPr lang="en-GB" sz="24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" name="Ábra 18" title="Sablon utasítási nyíl">
            <a:extLst>
              <a:ext uri="{FF2B5EF4-FFF2-40B4-BE49-F238E27FC236}">
                <a16:creationId xmlns:a16="http://schemas.microsoft.com/office/drawing/2014/main" id="{65EA35EF-D6A0-44F6-81D6-4E65268AC24B}"/>
              </a:ext>
            </a:extLst>
          </p:cNvPr>
          <p:cNvSpPr/>
          <p:nvPr/>
        </p:nvSpPr>
        <p:spPr>
          <a:xfrm rot="14086996" flipH="1" flipV="1">
            <a:off x="3985210" y="2650877"/>
            <a:ext cx="2844010" cy="320866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/>
          </a:p>
        </p:txBody>
      </p:sp>
      <p:sp>
        <p:nvSpPr>
          <p:cNvPr id="55" name="Szöveg helye 14">
            <a:extLst>
              <a:ext uri="{FF2B5EF4-FFF2-40B4-BE49-F238E27FC236}">
                <a16:creationId xmlns:a16="http://schemas.microsoft.com/office/drawing/2014/main" id="{FA10DEE3-C28D-4394-9318-FE55663CF4AF}"/>
              </a:ext>
            </a:extLst>
          </p:cNvPr>
          <p:cNvSpPr txBox="1">
            <a:spLocks/>
          </p:cNvSpPr>
          <p:nvPr/>
        </p:nvSpPr>
        <p:spPr>
          <a:xfrm>
            <a:off x="8808123" y="4148920"/>
            <a:ext cx="415844" cy="30848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42</a:t>
            </a:r>
            <a:endParaRPr lang="en-GB" sz="140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1" name="Szöveg helye 14">
            <a:extLst>
              <a:ext uri="{FF2B5EF4-FFF2-40B4-BE49-F238E27FC236}">
                <a16:creationId xmlns:a16="http://schemas.microsoft.com/office/drawing/2014/main" id="{D35FE567-D517-4DB3-B729-06515E5A8FE6}"/>
              </a:ext>
            </a:extLst>
          </p:cNvPr>
          <p:cNvSpPr txBox="1">
            <a:spLocks/>
          </p:cNvSpPr>
          <p:nvPr/>
        </p:nvSpPr>
        <p:spPr>
          <a:xfrm>
            <a:off x="8808612" y="4500100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6250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28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Egyenes összekötő 25" descr="Első elválasztó a dián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 descr="Második elválasztó a dián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 helye 19">
            <a:extLst>
              <a:ext uri="{FF2B5EF4-FFF2-40B4-BE49-F238E27FC236}">
                <a16:creationId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2938" y="1195207"/>
            <a:ext cx="1657605" cy="203724"/>
          </a:xfrm>
        </p:spPr>
        <p:txBody>
          <a:bodyPr rtlCol="0">
            <a:noAutofit/>
          </a:bodyPr>
          <a:lstStyle/>
          <a:p>
            <a:pPr rtl="0"/>
            <a:r>
              <a:rPr lang="en-GB" sz="1400" noProof="0" dirty="0"/>
              <a:t>Input request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smtClean="0"/>
              <a:pPr rtl="0"/>
              <a:t>2</a:t>
            </a:fld>
            <a:endParaRPr lang="en-US" dirty="0"/>
          </a:p>
        </p:txBody>
      </p:sp>
      <p:pic>
        <p:nvPicPr>
          <p:cNvPr id="7" name="Kép helye 6"/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tretch>
            <a:fillRect/>
          </a:stretch>
        </p:blipFill>
        <p:spPr>
          <a:xfrm>
            <a:off x="5472596" y="2099813"/>
            <a:ext cx="854075" cy="854075"/>
          </a:xfrm>
        </p:spPr>
      </p:pic>
      <p:sp>
        <p:nvSpPr>
          <p:cNvPr id="10" name="Téglalap 9"/>
          <p:cNvSpPr/>
          <p:nvPr/>
        </p:nvSpPr>
        <p:spPr>
          <a:xfrm>
            <a:off x="5020543" y="1080000"/>
            <a:ext cx="6284766" cy="5507190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Kép hely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23" y="1421745"/>
            <a:ext cx="854075" cy="854075"/>
          </a:xfrm>
          <a:prstGeom prst="rect">
            <a:avLst/>
          </a:prstGeom>
        </p:spPr>
      </p:pic>
      <p:cxnSp>
        <p:nvCxnSpPr>
          <p:cNvPr id="13" name="Szögletes összekötő 12"/>
          <p:cNvCxnSpPr>
            <a:stCxn id="30" idx="1"/>
            <a:endCxn id="7" idx="3"/>
          </p:cNvCxnSpPr>
          <p:nvPr/>
        </p:nvCxnSpPr>
        <p:spPr>
          <a:xfrm rot="10800000" flipV="1">
            <a:off x="6326671" y="1848783"/>
            <a:ext cx="2290952" cy="678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églalap 1">
            <a:extLst>
              <a:ext uri="{FF2B5EF4-FFF2-40B4-BE49-F238E27FC236}">
                <a16:creationId xmlns:a16="http://schemas.microsoft.com/office/drawing/2014/main" id="{6767E2C4-A624-470B-8F92-9054393B06BD}"/>
              </a:ext>
            </a:extLst>
          </p:cNvPr>
          <p:cNvSpPr/>
          <p:nvPr/>
        </p:nvSpPr>
        <p:spPr>
          <a:xfrm>
            <a:off x="1302589" y="3105503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Külső forrást használok a kérések generálásához 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ez helyettesíti a valós felhasználókat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" name="Kép helye 56">
            <a:extLst>
              <a:ext uri="{FF2B5EF4-FFF2-40B4-BE49-F238E27FC236}">
                <a16:creationId xmlns:a16="http://schemas.microsoft.com/office/drawing/2014/main" id="{F65D5328-5ACA-4101-BBA6-BC73FFE0A3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12" y="2190793"/>
            <a:ext cx="672117" cy="672117"/>
          </a:xfrm>
          <a:prstGeom prst="rect">
            <a:avLst/>
          </a:prstGeom>
        </p:spPr>
      </p:pic>
      <p:sp>
        <p:nvSpPr>
          <p:cNvPr id="29" name="Téglalap 28">
            <a:extLst>
              <a:ext uri="{FF2B5EF4-FFF2-40B4-BE49-F238E27FC236}">
                <a16:creationId xmlns:a16="http://schemas.microsoft.com/office/drawing/2014/main" id="{62218DCF-42AE-4CB6-96C2-BE51725BB0DE}"/>
              </a:ext>
            </a:extLst>
          </p:cNvPr>
          <p:cNvSpPr/>
          <p:nvPr/>
        </p:nvSpPr>
        <p:spPr>
          <a:xfrm>
            <a:off x="5204526" y="3118791"/>
            <a:ext cx="2180517" cy="218247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ptimizer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AFD8D18D-7B79-4E8E-8200-C60797697B5B}"/>
              </a:ext>
            </a:extLst>
          </p:cNvPr>
          <p:cNvSpPr/>
          <p:nvPr/>
        </p:nvSpPr>
        <p:spPr>
          <a:xfrm>
            <a:off x="8321077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Horizontálisan skálázható alkalmazás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Szöveg helye 17">
            <a:extLst>
              <a:ext uri="{FF2B5EF4-FFF2-40B4-BE49-F238E27FC236}">
                <a16:creationId xmlns:a16="http://schemas.microsoft.com/office/drawing/2014/main" id="{2E5EF15A-7A5E-4DDD-B050-048C1A8E7E24}"/>
              </a:ext>
            </a:extLst>
          </p:cNvPr>
          <p:cNvSpPr txBox="1">
            <a:spLocks/>
          </p:cNvSpPr>
          <p:nvPr/>
        </p:nvSpPr>
        <p:spPr>
          <a:xfrm>
            <a:off x="811131" y="1904854"/>
            <a:ext cx="2013832" cy="9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Requests,</a:t>
            </a:r>
            <a:br>
              <a:rPr lang="en-GB" dirty="0"/>
            </a:br>
            <a:r>
              <a:rPr lang="en-GB" dirty="0"/>
              <a:t>Tasks,</a:t>
            </a:r>
            <a:br>
              <a:rPr lang="en-GB" dirty="0"/>
            </a:br>
            <a:r>
              <a:rPr lang="en-GB" dirty="0"/>
              <a:t>Jobs, etc…</a:t>
            </a:r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E3882F2-7A20-4883-BE23-60038F33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Az optimalizáló eljárás felépítése</a:t>
            </a:r>
            <a:endParaRPr lang="en-GB" dirty="0"/>
          </a:p>
        </p:txBody>
      </p:sp>
      <p:cxnSp>
        <p:nvCxnSpPr>
          <p:cNvPr id="21" name="Egyenes összekötő nyíllal 8">
            <a:extLst>
              <a:ext uri="{FF2B5EF4-FFF2-40B4-BE49-F238E27FC236}">
                <a16:creationId xmlns:a16="http://schemas.microsoft.com/office/drawing/2014/main" id="{2FE87C80-0CEE-499A-A218-ABBB8E3C6A8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84618" y="-835188"/>
            <a:ext cx="663435" cy="5388529"/>
          </a:xfrm>
          <a:prstGeom prst="bentConnector2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öveg helye 17">
            <a:extLst>
              <a:ext uri="{FF2B5EF4-FFF2-40B4-BE49-F238E27FC236}">
                <a16:creationId xmlns:a16="http://schemas.microsoft.com/office/drawing/2014/main" id="{5F3AAB29-9260-42DC-A540-53DCB883BD4C}"/>
              </a:ext>
            </a:extLst>
          </p:cNvPr>
          <p:cNvSpPr txBox="1">
            <a:spLocks/>
          </p:cNvSpPr>
          <p:nvPr/>
        </p:nvSpPr>
        <p:spPr>
          <a:xfrm>
            <a:off x="9696660" y="1157460"/>
            <a:ext cx="2013832" cy="854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Virtual Machine</a:t>
            </a:r>
            <a:r>
              <a:rPr lang="hu-HU" dirty="0"/>
              <a:t>s</a:t>
            </a:r>
            <a:endParaRPr lang="en-GB" dirty="0"/>
          </a:p>
        </p:txBody>
      </p:sp>
      <p:pic>
        <p:nvPicPr>
          <p:cNvPr id="24" name="Kép helye 6">
            <a:extLst>
              <a:ext uri="{FF2B5EF4-FFF2-40B4-BE49-F238E27FC236}">
                <a16:creationId xmlns:a16="http://schemas.microsoft.com/office/drawing/2014/main" id="{A67AD5EE-035E-45F9-BB0E-25A1D845C1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666621" y="1421745"/>
            <a:ext cx="854075" cy="854075"/>
          </a:xfrm>
          <a:prstGeom prst="rect">
            <a:avLst/>
          </a:prstGeom>
        </p:spPr>
      </p:pic>
      <p:pic>
        <p:nvPicPr>
          <p:cNvPr id="25" name="Kép helye 6">
            <a:extLst>
              <a:ext uri="{FF2B5EF4-FFF2-40B4-BE49-F238E27FC236}">
                <a16:creationId xmlns:a16="http://schemas.microsoft.com/office/drawing/2014/main" id="{38789919-F07F-4EAF-AC59-4602EFC1A3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19021" y="1574145"/>
            <a:ext cx="854075" cy="854075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E85BBB5C-574F-4B46-A174-06026B703A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971421" y="1726545"/>
            <a:ext cx="854075" cy="854075"/>
          </a:xfrm>
          <a:prstGeom prst="rect">
            <a:avLst/>
          </a:prstGeom>
        </p:spPr>
      </p:pic>
      <p:pic>
        <p:nvPicPr>
          <p:cNvPr id="31" name="Kép helye 6">
            <a:extLst>
              <a:ext uri="{FF2B5EF4-FFF2-40B4-BE49-F238E27FC236}">
                <a16:creationId xmlns:a16="http://schemas.microsoft.com/office/drawing/2014/main" id="{70E566D1-C6B6-43B4-8187-F93FC557BB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123821" y="1878945"/>
            <a:ext cx="854075" cy="854075"/>
          </a:xfrm>
          <a:prstGeom prst="rect">
            <a:avLst/>
          </a:prstGeom>
        </p:spPr>
      </p:pic>
      <p:pic>
        <p:nvPicPr>
          <p:cNvPr id="33" name="Kép helye 6">
            <a:extLst>
              <a:ext uri="{FF2B5EF4-FFF2-40B4-BE49-F238E27FC236}">
                <a16:creationId xmlns:a16="http://schemas.microsoft.com/office/drawing/2014/main" id="{3DCCD3DB-35E0-4ED1-8310-F1569B94D2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276221" y="2031345"/>
            <a:ext cx="854075" cy="854075"/>
          </a:xfrm>
          <a:prstGeom prst="rect">
            <a:avLst/>
          </a:prstGeom>
        </p:spPr>
      </p:pic>
      <p:pic>
        <p:nvPicPr>
          <p:cNvPr id="34" name="Kép helye 6">
            <a:extLst>
              <a:ext uri="{FF2B5EF4-FFF2-40B4-BE49-F238E27FC236}">
                <a16:creationId xmlns:a16="http://schemas.microsoft.com/office/drawing/2014/main" id="{F3C65DE2-A0D7-4BE2-988E-66F83F8872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528290" y="1271040"/>
            <a:ext cx="854075" cy="854075"/>
          </a:xfrm>
          <a:prstGeom prst="rect">
            <a:avLst/>
          </a:prstGeom>
        </p:spPr>
      </p:pic>
      <p:pic>
        <p:nvPicPr>
          <p:cNvPr id="35" name="Kép helye 6">
            <a:extLst>
              <a:ext uri="{FF2B5EF4-FFF2-40B4-BE49-F238E27FC236}">
                <a16:creationId xmlns:a16="http://schemas.microsoft.com/office/drawing/2014/main" id="{29535AF1-9F99-42AF-89FD-CFEA756E12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428621" y="2183745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1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 gyakorlatban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15" name="Szöveg helye 17">
            <a:extLst>
              <a:ext uri="{FF2B5EF4-FFF2-40B4-BE49-F238E27FC236}">
                <a16:creationId xmlns:a16="http://schemas.microsoft.com/office/drawing/2014/main" id="{C9622788-D259-4E70-8012-CD322B0D0B9E}"/>
              </a:ext>
            </a:extLst>
          </p:cNvPr>
          <p:cNvSpPr txBox="1">
            <a:spLocks/>
          </p:cNvSpPr>
          <p:nvPr/>
        </p:nvSpPr>
        <p:spPr>
          <a:xfrm>
            <a:off x="5668969" y="4927756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?</a:t>
            </a:r>
            <a:endParaRPr lang="en-GB" sz="6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B9DB9A97-6D3E-4287-9B50-245E7D998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0" y="3353455"/>
            <a:ext cx="4591628" cy="2582790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653F35C9-B6C5-422C-BEAD-EC7E3F598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255" y="3136029"/>
            <a:ext cx="2627104" cy="2908460"/>
          </a:xfrm>
          <a:prstGeom prst="rect">
            <a:avLst/>
          </a:prstGeom>
        </p:spPr>
      </p:pic>
      <p:sp>
        <p:nvSpPr>
          <p:cNvPr id="26" name="Szöveg helye 14">
            <a:extLst>
              <a:ext uri="{FF2B5EF4-FFF2-40B4-BE49-F238E27FC236}">
                <a16:creationId xmlns:a16="http://schemas.microsoft.com/office/drawing/2014/main" id="{665647D3-882D-4EBE-B1AA-5783871709F4}"/>
              </a:ext>
            </a:extLst>
          </p:cNvPr>
          <p:cNvSpPr txBox="1">
            <a:spLocks/>
          </p:cNvSpPr>
          <p:nvPr/>
        </p:nvSpPr>
        <p:spPr>
          <a:xfrm>
            <a:off x="10946507" y="4553301"/>
            <a:ext cx="759547" cy="2905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50"/>
              </a:lnSpc>
            </a:pPr>
            <a:r>
              <a:rPr lang="hu-HU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b="1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8958F9F2-2DD2-48BF-B2C5-B7FB4E9D6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2" y="287131"/>
            <a:ext cx="4700537" cy="2644051"/>
          </a:xfrm>
          <a:prstGeom prst="rect">
            <a:avLst/>
          </a:prstGeom>
        </p:spPr>
      </p:pic>
      <p:sp>
        <p:nvSpPr>
          <p:cNvPr id="11" name="Szöveg helye 14">
            <a:extLst>
              <a:ext uri="{FF2B5EF4-FFF2-40B4-BE49-F238E27FC236}">
                <a16:creationId xmlns:a16="http://schemas.microsoft.com/office/drawing/2014/main" id="{47721646-23F4-475B-9C47-76577FBA65AD}"/>
              </a:ext>
            </a:extLst>
          </p:cNvPr>
          <p:cNvSpPr txBox="1">
            <a:spLocks/>
          </p:cNvSpPr>
          <p:nvPr/>
        </p:nvSpPr>
        <p:spPr>
          <a:xfrm>
            <a:off x="7187018" y="3456610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Egyenes összekötő 11" title="Elválasztó">
            <a:extLst>
              <a:ext uri="{FF2B5EF4-FFF2-40B4-BE49-F238E27FC236}">
                <a16:creationId xmlns:a16="http://schemas.microsoft.com/office/drawing/2014/main" id="{5869BAE8-96A4-43B8-A118-CD75418FEDAB}"/>
              </a:ext>
            </a:extLst>
          </p:cNvPr>
          <p:cNvCxnSpPr>
            <a:cxnSpLocks/>
          </p:cNvCxnSpPr>
          <p:nvPr/>
        </p:nvCxnSpPr>
        <p:spPr>
          <a:xfrm>
            <a:off x="4110324" y="1529977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 title="Elválasztó">
            <a:extLst>
              <a:ext uri="{FF2B5EF4-FFF2-40B4-BE49-F238E27FC236}">
                <a16:creationId xmlns:a16="http://schemas.microsoft.com/office/drawing/2014/main" id="{4E66DBDA-6145-43D0-8D82-0FAC2FA6DBCF}"/>
              </a:ext>
            </a:extLst>
          </p:cNvPr>
          <p:cNvCxnSpPr>
            <a:cxnSpLocks/>
          </p:cNvCxnSpPr>
          <p:nvPr/>
        </p:nvCxnSpPr>
        <p:spPr>
          <a:xfrm>
            <a:off x="4107192" y="1941688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4898A99A-9504-4D32-8613-6680C61DCB8D}"/>
              </a:ext>
            </a:extLst>
          </p:cNvPr>
          <p:cNvSpPr txBox="1">
            <a:spLocks/>
          </p:cNvSpPr>
          <p:nvPr/>
        </p:nvSpPr>
        <p:spPr>
          <a:xfrm>
            <a:off x="5095453" y="2669200"/>
            <a:ext cx="2195413" cy="2279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idővonal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Szöveg helye 14">
            <a:extLst>
              <a:ext uri="{FF2B5EF4-FFF2-40B4-BE49-F238E27FC236}">
                <a16:creationId xmlns:a16="http://schemas.microsoft.com/office/drawing/2014/main" id="{3AAACD3E-C8C2-453D-8973-3814210B5C7E}"/>
              </a:ext>
            </a:extLst>
          </p:cNvPr>
          <p:cNvSpPr txBox="1">
            <a:spLocks/>
          </p:cNvSpPr>
          <p:nvPr/>
        </p:nvSpPr>
        <p:spPr>
          <a:xfrm>
            <a:off x="3653358" y="654704"/>
            <a:ext cx="237538" cy="1658216"/>
          </a:xfrm>
          <a:prstGeom prst="rect">
            <a:avLst/>
          </a:prstGeom>
          <a:solidFill>
            <a:schemeClr val="bg1"/>
          </a:solidFill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válaszidőt ebben a tartományban szeretném tartani.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1" name="Ábra 18" title="Sablon utasítási nyíl">
            <a:extLst>
              <a:ext uri="{FF2B5EF4-FFF2-40B4-BE49-F238E27FC236}">
                <a16:creationId xmlns:a16="http://schemas.microsoft.com/office/drawing/2014/main" id="{376D3A2F-4DD4-4531-A502-26FC72D17193}"/>
              </a:ext>
            </a:extLst>
          </p:cNvPr>
          <p:cNvSpPr/>
          <p:nvPr/>
        </p:nvSpPr>
        <p:spPr>
          <a:xfrm rot="16621044" flipH="1" flipV="1">
            <a:off x="8639181" y="1911611"/>
            <a:ext cx="422743" cy="524641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32" name="Kép helye 6">
            <a:extLst>
              <a:ext uri="{FF2B5EF4-FFF2-40B4-BE49-F238E27FC236}">
                <a16:creationId xmlns:a16="http://schemas.microsoft.com/office/drawing/2014/main" id="{3CDA8184-F9DB-4A06-9451-5C10A1601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894" y="2413110"/>
            <a:ext cx="438276" cy="438276"/>
          </a:xfrm>
          <a:prstGeom prst="rect">
            <a:avLst/>
          </a:prstGeom>
        </p:spPr>
      </p:pic>
      <p:pic>
        <p:nvPicPr>
          <p:cNvPr id="33" name="Kép helye 6">
            <a:extLst>
              <a:ext uri="{FF2B5EF4-FFF2-40B4-BE49-F238E27FC236}">
                <a16:creationId xmlns:a16="http://schemas.microsoft.com/office/drawing/2014/main" id="{1401A537-BE94-4F4F-AE60-CD8193CDC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020" y="2415382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34" name="Kép helye 6">
            <a:extLst>
              <a:ext uri="{FF2B5EF4-FFF2-40B4-BE49-F238E27FC236}">
                <a16:creationId xmlns:a16="http://schemas.microsoft.com/office/drawing/2014/main" id="{F4CDC193-0BB9-47B9-B1CE-529EE3AF2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1148" y="2410830"/>
            <a:ext cx="438276" cy="438276"/>
          </a:xfrm>
          <a:prstGeom prst="rect">
            <a:avLst/>
          </a:prstGeom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E67EAFE3-43BC-482C-8A40-2D558D8A8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16" y="715700"/>
            <a:ext cx="301090" cy="39787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1CB945BE-61F8-4ABD-844A-3F200F457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67" y="717025"/>
            <a:ext cx="301090" cy="397870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F48B647E-01F8-4525-B3B1-3058D67B1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43283" y="2155792"/>
            <a:ext cx="301090" cy="39787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C8525A26-C7B9-4506-BA41-9F994ADD5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41883" y="2157118"/>
            <a:ext cx="301090" cy="39787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6554E359-4675-4ED2-846D-9C4F2B97B84F}"/>
              </a:ext>
            </a:extLst>
          </p:cNvPr>
          <p:cNvSpPr/>
          <p:nvPr/>
        </p:nvSpPr>
        <p:spPr>
          <a:xfrm>
            <a:off x="4107192" y="1526605"/>
            <a:ext cx="4291200" cy="415080"/>
          </a:xfrm>
          <a:prstGeom prst="rect">
            <a:avLst/>
          </a:prstGeom>
          <a:solidFill>
            <a:schemeClr val="tx1">
              <a:lumMod val="65000"/>
              <a:lumOff val="3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Nyíl: lefelé mutató 1">
            <a:extLst>
              <a:ext uri="{FF2B5EF4-FFF2-40B4-BE49-F238E27FC236}">
                <a16:creationId xmlns:a16="http://schemas.microsoft.com/office/drawing/2014/main" id="{39DBD5AB-D5A2-4476-93F9-03307F4E65E6}"/>
              </a:ext>
            </a:extLst>
          </p:cNvPr>
          <p:cNvSpPr/>
          <p:nvPr/>
        </p:nvSpPr>
        <p:spPr>
          <a:xfrm>
            <a:off x="1953320" y="2981660"/>
            <a:ext cx="637009" cy="1167260"/>
          </a:xfrm>
          <a:prstGeom prst="downArrow">
            <a:avLst/>
          </a:prstGeom>
          <a:solidFill>
            <a:schemeClr val="bg2">
              <a:lumMod val="75000"/>
              <a:alpha val="31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Ábra 18" title="Sablon utasítási nyíl">
            <a:extLst>
              <a:ext uri="{FF2B5EF4-FFF2-40B4-BE49-F238E27FC236}">
                <a16:creationId xmlns:a16="http://schemas.microsoft.com/office/drawing/2014/main" id="{7F2956DD-6B97-4EB4-93C2-80E20854B8D9}"/>
              </a:ext>
            </a:extLst>
          </p:cNvPr>
          <p:cNvSpPr/>
          <p:nvPr/>
        </p:nvSpPr>
        <p:spPr>
          <a:xfrm rot="16200000" flipH="1">
            <a:off x="2560244" y="513223"/>
            <a:ext cx="2076802" cy="277549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555473" y="1685106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azt értéket akkor kérjük el,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 bekövetkezik egy ilyen,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vagy egy ilyen esemény.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56F454F-A6FB-4105-8673-D6A557C22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26" y="714370"/>
            <a:ext cx="301090" cy="397870"/>
          </a:xfrm>
          <a:prstGeom prst="rect">
            <a:avLst/>
          </a:prstGeom>
        </p:spPr>
      </p:pic>
      <p:sp>
        <p:nvSpPr>
          <p:cNvPr id="43" name="Ábra 18" title="Sablon utasítási nyíl">
            <a:extLst>
              <a:ext uri="{FF2B5EF4-FFF2-40B4-BE49-F238E27FC236}">
                <a16:creationId xmlns:a16="http://schemas.microsoft.com/office/drawing/2014/main" id="{1EF2EE8F-267B-4519-BE5F-AE0B6E77150E}"/>
              </a:ext>
            </a:extLst>
          </p:cNvPr>
          <p:cNvSpPr/>
          <p:nvPr/>
        </p:nvSpPr>
        <p:spPr>
          <a:xfrm rot="17270742" flipH="1">
            <a:off x="2973037" y="1223764"/>
            <a:ext cx="1560332" cy="277549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976F3AEC-97DF-4E5D-B438-B049DCF3F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73118" y="2154464"/>
            <a:ext cx="301090" cy="397870"/>
          </a:xfrm>
          <a:prstGeom prst="rect">
            <a:avLst/>
          </a:prstGeom>
        </p:spPr>
      </p:pic>
      <p:sp>
        <p:nvSpPr>
          <p:cNvPr id="44" name="Szöveg helye 14">
            <a:extLst>
              <a:ext uri="{FF2B5EF4-FFF2-40B4-BE49-F238E27FC236}">
                <a16:creationId xmlns:a16="http://schemas.microsoft.com/office/drawing/2014/main" id="{A2ADC980-14A3-458A-872A-0CE39FF00579}"/>
              </a:ext>
            </a:extLst>
          </p:cNvPr>
          <p:cNvSpPr txBox="1">
            <a:spLocks/>
          </p:cNvSpPr>
          <p:nvPr/>
        </p:nvSpPr>
        <p:spPr>
          <a:xfrm>
            <a:off x="4744365" y="4337424"/>
            <a:ext cx="2627104" cy="297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És miért van erre szükség</a:t>
            </a:r>
          </a:p>
        </p:txBody>
      </p:sp>
      <p:cxnSp>
        <p:nvCxnSpPr>
          <p:cNvPr id="48" name="Egyenes összekötő 47" title="Elválasztó">
            <a:extLst>
              <a:ext uri="{FF2B5EF4-FFF2-40B4-BE49-F238E27FC236}">
                <a16:creationId xmlns:a16="http://schemas.microsoft.com/office/drawing/2014/main" id="{C167689B-5430-4CF9-AC79-F30682E50CE8}"/>
              </a:ext>
            </a:extLst>
          </p:cNvPr>
          <p:cNvCxnSpPr>
            <a:cxnSpLocks/>
          </p:cNvCxnSpPr>
          <p:nvPr/>
        </p:nvCxnSpPr>
        <p:spPr>
          <a:xfrm>
            <a:off x="467650" y="4572625"/>
            <a:ext cx="2114957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Kép 48" descr="A képen kerítés látható&#10;&#10;A leírás nagyon megbízható">
            <a:extLst>
              <a:ext uri="{FF2B5EF4-FFF2-40B4-BE49-F238E27FC236}">
                <a16:creationId xmlns:a16="http://schemas.microsoft.com/office/drawing/2014/main" id="{D807BA50-1E97-4AC2-B5EA-FC0BF85B2B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49" y="4386549"/>
            <a:ext cx="429458" cy="393791"/>
          </a:xfrm>
          <a:prstGeom prst="rect">
            <a:avLst/>
          </a:prstGeom>
        </p:spPr>
      </p:pic>
      <p:cxnSp>
        <p:nvCxnSpPr>
          <p:cNvPr id="50" name="Egyenes összekötő 49" title="Elválasztó">
            <a:extLst>
              <a:ext uri="{FF2B5EF4-FFF2-40B4-BE49-F238E27FC236}">
                <a16:creationId xmlns:a16="http://schemas.microsoft.com/office/drawing/2014/main" id="{183CD9A8-D218-4819-A85E-573FC65AAD16}"/>
              </a:ext>
            </a:extLst>
          </p:cNvPr>
          <p:cNvCxnSpPr>
            <a:cxnSpLocks/>
          </p:cNvCxnSpPr>
          <p:nvPr/>
        </p:nvCxnSpPr>
        <p:spPr>
          <a:xfrm flipV="1">
            <a:off x="2582607" y="4583444"/>
            <a:ext cx="0" cy="101387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zöveg helye 14">
            <a:extLst>
              <a:ext uri="{FF2B5EF4-FFF2-40B4-BE49-F238E27FC236}">
                <a16:creationId xmlns:a16="http://schemas.microsoft.com/office/drawing/2014/main" id="{7E1A660B-F80D-4547-9C0A-A2809F226501}"/>
              </a:ext>
            </a:extLst>
          </p:cNvPr>
          <p:cNvSpPr txBox="1">
            <a:spLocks/>
          </p:cNvSpPr>
          <p:nvPr/>
        </p:nvSpPr>
        <p:spPr>
          <a:xfrm>
            <a:off x="2793231" y="4970147"/>
            <a:ext cx="1582822" cy="315805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00"/>
              </a:lnSpc>
            </a:pPr>
            <a:r>
              <a:rPr lang="hu-HU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Most = 1750</a:t>
            </a:r>
            <a:endParaRPr lang="en-GB" sz="24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Szöveg helye 14">
            <a:extLst>
              <a:ext uri="{FF2B5EF4-FFF2-40B4-BE49-F238E27FC236}">
                <a16:creationId xmlns:a16="http://schemas.microsoft.com/office/drawing/2014/main" id="{A798B32F-9958-4318-B8E7-93B641BA08F6}"/>
              </a:ext>
            </a:extLst>
          </p:cNvPr>
          <p:cNvSpPr txBox="1">
            <a:spLocks/>
          </p:cNvSpPr>
          <p:nvPr/>
        </p:nvSpPr>
        <p:spPr>
          <a:xfrm>
            <a:off x="550186" y="4218408"/>
            <a:ext cx="1734395" cy="315805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00"/>
              </a:lnSpc>
            </a:pPr>
            <a:r>
              <a:rPr lang="hu-HU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Utána = 1600</a:t>
            </a:r>
            <a:endParaRPr lang="en-GB" sz="24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" name="Ábra 18" title="Sablon utasítási nyíl">
            <a:extLst>
              <a:ext uri="{FF2B5EF4-FFF2-40B4-BE49-F238E27FC236}">
                <a16:creationId xmlns:a16="http://schemas.microsoft.com/office/drawing/2014/main" id="{65EA35EF-D6A0-44F6-81D6-4E65268AC24B}"/>
              </a:ext>
            </a:extLst>
          </p:cNvPr>
          <p:cNvSpPr/>
          <p:nvPr/>
        </p:nvSpPr>
        <p:spPr>
          <a:xfrm rot="14086996" flipH="1" flipV="1">
            <a:off x="3549094" y="2800695"/>
            <a:ext cx="3128411" cy="3529533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/>
          </a:p>
        </p:txBody>
      </p:sp>
      <p:sp>
        <p:nvSpPr>
          <p:cNvPr id="55" name="Szöveg helye 14">
            <a:extLst>
              <a:ext uri="{FF2B5EF4-FFF2-40B4-BE49-F238E27FC236}">
                <a16:creationId xmlns:a16="http://schemas.microsoft.com/office/drawing/2014/main" id="{FA10DEE3-C28D-4394-9318-FE55663CF4AF}"/>
              </a:ext>
            </a:extLst>
          </p:cNvPr>
          <p:cNvSpPr txBox="1">
            <a:spLocks/>
          </p:cNvSpPr>
          <p:nvPr/>
        </p:nvSpPr>
        <p:spPr>
          <a:xfrm>
            <a:off x="8808123" y="4148920"/>
            <a:ext cx="415844" cy="30848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42</a:t>
            </a:r>
            <a:endParaRPr lang="en-GB" sz="140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1" name="Szöveg helye 14">
            <a:extLst>
              <a:ext uri="{FF2B5EF4-FFF2-40B4-BE49-F238E27FC236}">
                <a16:creationId xmlns:a16="http://schemas.microsoft.com/office/drawing/2014/main" id="{D35FE567-D517-4DB3-B729-06515E5A8FE6}"/>
              </a:ext>
            </a:extLst>
          </p:cNvPr>
          <p:cNvSpPr txBox="1">
            <a:spLocks/>
          </p:cNvSpPr>
          <p:nvPr/>
        </p:nvSpPr>
        <p:spPr>
          <a:xfrm>
            <a:off x="8808612" y="4500100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6250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7" name="Szöveg helye 14">
            <a:extLst>
              <a:ext uri="{FF2B5EF4-FFF2-40B4-BE49-F238E27FC236}">
                <a16:creationId xmlns:a16="http://schemas.microsoft.com/office/drawing/2014/main" id="{438C7C54-C7F6-433D-B07A-C9DDFC3D60DA}"/>
              </a:ext>
            </a:extLst>
          </p:cNvPr>
          <p:cNvSpPr txBox="1">
            <a:spLocks/>
          </p:cNvSpPr>
          <p:nvPr/>
        </p:nvSpPr>
        <p:spPr>
          <a:xfrm>
            <a:off x="8808123" y="4825093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1600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01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 gyakorlatban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21</a:t>
            </a:fld>
            <a:endParaRPr lang="en-GB" dirty="0"/>
          </a:p>
        </p:txBody>
      </p:sp>
      <p:sp>
        <p:nvSpPr>
          <p:cNvPr id="15" name="Szöveg helye 17">
            <a:extLst>
              <a:ext uri="{FF2B5EF4-FFF2-40B4-BE49-F238E27FC236}">
                <a16:creationId xmlns:a16="http://schemas.microsoft.com/office/drawing/2014/main" id="{C9622788-D259-4E70-8012-CD322B0D0B9E}"/>
              </a:ext>
            </a:extLst>
          </p:cNvPr>
          <p:cNvSpPr txBox="1">
            <a:spLocks/>
          </p:cNvSpPr>
          <p:nvPr/>
        </p:nvSpPr>
        <p:spPr>
          <a:xfrm>
            <a:off x="11045780" y="3538965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!</a:t>
            </a:r>
            <a:endParaRPr lang="en-GB" sz="6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B9DB9A97-6D3E-4287-9B50-245E7D998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1" y="3353455"/>
            <a:ext cx="4591626" cy="2582790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653F35C9-B6C5-422C-BEAD-EC7E3F598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255" y="3136029"/>
            <a:ext cx="2627104" cy="2908460"/>
          </a:xfrm>
          <a:prstGeom prst="rect">
            <a:avLst/>
          </a:prstGeom>
        </p:spPr>
      </p:pic>
      <p:sp>
        <p:nvSpPr>
          <p:cNvPr id="26" name="Szöveg helye 14">
            <a:extLst>
              <a:ext uri="{FF2B5EF4-FFF2-40B4-BE49-F238E27FC236}">
                <a16:creationId xmlns:a16="http://schemas.microsoft.com/office/drawing/2014/main" id="{665647D3-882D-4EBE-B1AA-5783871709F4}"/>
              </a:ext>
            </a:extLst>
          </p:cNvPr>
          <p:cNvSpPr txBox="1">
            <a:spLocks/>
          </p:cNvSpPr>
          <p:nvPr/>
        </p:nvSpPr>
        <p:spPr>
          <a:xfrm>
            <a:off x="10791222" y="4260050"/>
            <a:ext cx="1363178" cy="12496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50"/>
              </a:lnSpc>
            </a:pPr>
            <a:r>
              <a:rPr lang="hu-HU" sz="2400" b="1" dirty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Becsült Válaszidő 2,1</a:t>
            </a:r>
            <a:endParaRPr lang="en-GB" sz="2400" b="1" dirty="0"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8958F9F2-2DD2-48BF-B2C5-B7FB4E9D6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2" y="287131"/>
            <a:ext cx="4700537" cy="2644051"/>
          </a:xfrm>
          <a:prstGeom prst="rect">
            <a:avLst/>
          </a:prstGeom>
        </p:spPr>
      </p:pic>
      <p:sp>
        <p:nvSpPr>
          <p:cNvPr id="11" name="Szöveg helye 14">
            <a:extLst>
              <a:ext uri="{FF2B5EF4-FFF2-40B4-BE49-F238E27FC236}">
                <a16:creationId xmlns:a16="http://schemas.microsoft.com/office/drawing/2014/main" id="{47721646-23F4-475B-9C47-76577FBA65AD}"/>
              </a:ext>
            </a:extLst>
          </p:cNvPr>
          <p:cNvSpPr txBox="1">
            <a:spLocks/>
          </p:cNvSpPr>
          <p:nvPr/>
        </p:nvSpPr>
        <p:spPr>
          <a:xfrm>
            <a:off x="7187018" y="3456610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Egyenes összekötő 11" title="Elválasztó">
            <a:extLst>
              <a:ext uri="{FF2B5EF4-FFF2-40B4-BE49-F238E27FC236}">
                <a16:creationId xmlns:a16="http://schemas.microsoft.com/office/drawing/2014/main" id="{5869BAE8-96A4-43B8-A118-CD75418FEDAB}"/>
              </a:ext>
            </a:extLst>
          </p:cNvPr>
          <p:cNvCxnSpPr>
            <a:cxnSpLocks/>
          </p:cNvCxnSpPr>
          <p:nvPr/>
        </p:nvCxnSpPr>
        <p:spPr>
          <a:xfrm>
            <a:off x="4110324" y="1529977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 title="Elválasztó">
            <a:extLst>
              <a:ext uri="{FF2B5EF4-FFF2-40B4-BE49-F238E27FC236}">
                <a16:creationId xmlns:a16="http://schemas.microsoft.com/office/drawing/2014/main" id="{4E66DBDA-6145-43D0-8D82-0FAC2FA6DBCF}"/>
              </a:ext>
            </a:extLst>
          </p:cNvPr>
          <p:cNvCxnSpPr>
            <a:cxnSpLocks/>
          </p:cNvCxnSpPr>
          <p:nvPr/>
        </p:nvCxnSpPr>
        <p:spPr>
          <a:xfrm>
            <a:off x="4107192" y="1941688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4898A99A-9504-4D32-8613-6680C61DCB8D}"/>
              </a:ext>
            </a:extLst>
          </p:cNvPr>
          <p:cNvSpPr txBox="1">
            <a:spLocks/>
          </p:cNvSpPr>
          <p:nvPr/>
        </p:nvSpPr>
        <p:spPr>
          <a:xfrm>
            <a:off x="5095453" y="2669200"/>
            <a:ext cx="2195413" cy="2279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idővonal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Szöveg helye 14">
            <a:extLst>
              <a:ext uri="{FF2B5EF4-FFF2-40B4-BE49-F238E27FC236}">
                <a16:creationId xmlns:a16="http://schemas.microsoft.com/office/drawing/2014/main" id="{3AAACD3E-C8C2-453D-8973-3814210B5C7E}"/>
              </a:ext>
            </a:extLst>
          </p:cNvPr>
          <p:cNvSpPr txBox="1">
            <a:spLocks/>
          </p:cNvSpPr>
          <p:nvPr/>
        </p:nvSpPr>
        <p:spPr>
          <a:xfrm>
            <a:off x="3653358" y="654704"/>
            <a:ext cx="237538" cy="1658216"/>
          </a:xfrm>
          <a:prstGeom prst="rect">
            <a:avLst/>
          </a:prstGeom>
          <a:solidFill>
            <a:schemeClr val="bg1"/>
          </a:solidFill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válaszidőt ebben a tartományban szeretném tartani.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1" name="Ábra 18" title="Sablon utasítási nyíl">
            <a:extLst>
              <a:ext uri="{FF2B5EF4-FFF2-40B4-BE49-F238E27FC236}">
                <a16:creationId xmlns:a16="http://schemas.microsoft.com/office/drawing/2014/main" id="{376D3A2F-4DD4-4531-A502-26FC72D17193}"/>
              </a:ext>
            </a:extLst>
          </p:cNvPr>
          <p:cNvSpPr/>
          <p:nvPr/>
        </p:nvSpPr>
        <p:spPr>
          <a:xfrm rot="16621044" flipH="1" flipV="1">
            <a:off x="8639181" y="1911611"/>
            <a:ext cx="422743" cy="524641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32" name="Kép helye 6">
            <a:extLst>
              <a:ext uri="{FF2B5EF4-FFF2-40B4-BE49-F238E27FC236}">
                <a16:creationId xmlns:a16="http://schemas.microsoft.com/office/drawing/2014/main" id="{3CDA8184-F9DB-4A06-9451-5C10A1601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894" y="2413110"/>
            <a:ext cx="438276" cy="438276"/>
          </a:xfrm>
          <a:prstGeom prst="rect">
            <a:avLst/>
          </a:prstGeom>
        </p:spPr>
      </p:pic>
      <p:pic>
        <p:nvPicPr>
          <p:cNvPr id="33" name="Kép helye 6">
            <a:extLst>
              <a:ext uri="{FF2B5EF4-FFF2-40B4-BE49-F238E27FC236}">
                <a16:creationId xmlns:a16="http://schemas.microsoft.com/office/drawing/2014/main" id="{1401A537-BE94-4F4F-AE60-CD8193CDC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020" y="2415382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34" name="Kép helye 6">
            <a:extLst>
              <a:ext uri="{FF2B5EF4-FFF2-40B4-BE49-F238E27FC236}">
                <a16:creationId xmlns:a16="http://schemas.microsoft.com/office/drawing/2014/main" id="{F4CDC193-0BB9-47B9-B1CE-529EE3AF2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1148" y="2410830"/>
            <a:ext cx="438276" cy="438276"/>
          </a:xfrm>
          <a:prstGeom prst="rect">
            <a:avLst/>
          </a:prstGeom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E67EAFE3-43BC-482C-8A40-2D558D8A8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16" y="715700"/>
            <a:ext cx="301090" cy="39787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1CB945BE-61F8-4ABD-844A-3F200F457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67" y="717025"/>
            <a:ext cx="301090" cy="397870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F48B647E-01F8-4525-B3B1-3058D67B1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43283" y="2155792"/>
            <a:ext cx="301090" cy="39787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C8525A26-C7B9-4506-BA41-9F994ADD5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41883" y="2157118"/>
            <a:ext cx="301090" cy="39787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6554E359-4675-4ED2-846D-9C4F2B97B84F}"/>
              </a:ext>
            </a:extLst>
          </p:cNvPr>
          <p:cNvSpPr/>
          <p:nvPr/>
        </p:nvSpPr>
        <p:spPr>
          <a:xfrm>
            <a:off x="4107192" y="1526605"/>
            <a:ext cx="4291200" cy="415080"/>
          </a:xfrm>
          <a:prstGeom prst="rect">
            <a:avLst/>
          </a:prstGeom>
          <a:solidFill>
            <a:schemeClr val="tx1">
              <a:lumMod val="65000"/>
              <a:lumOff val="3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Nyíl: lefelé mutató 1">
            <a:extLst>
              <a:ext uri="{FF2B5EF4-FFF2-40B4-BE49-F238E27FC236}">
                <a16:creationId xmlns:a16="http://schemas.microsoft.com/office/drawing/2014/main" id="{39DBD5AB-D5A2-4476-93F9-03307F4E65E6}"/>
              </a:ext>
            </a:extLst>
          </p:cNvPr>
          <p:cNvSpPr/>
          <p:nvPr/>
        </p:nvSpPr>
        <p:spPr>
          <a:xfrm>
            <a:off x="1953320" y="2981660"/>
            <a:ext cx="637009" cy="1167260"/>
          </a:xfrm>
          <a:prstGeom prst="downArrow">
            <a:avLst/>
          </a:prstGeom>
          <a:solidFill>
            <a:schemeClr val="bg2">
              <a:lumMod val="75000"/>
              <a:alpha val="31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Ábra 18" title="Sablon utasítási nyíl">
            <a:extLst>
              <a:ext uri="{FF2B5EF4-FFF2-40B4-BE49-F238E27FC236}">
                <a16:creationId xmlns:a16="http://schemas.microsoft.com/office/drawing/2014/main" id="{7F2956DD-6B97-4EB4-93C2-80E20854B8D9}"/>
              </a:ext>
            </a:extLst>
          </p:cNvPr>
          <p:cNvSpPr/>
          <p:nvPr/>
        </p:nvSpPr>
        <p:spPr>
          <a:xfrm rot="16200000" flipH="1">
            <a:off x="2560244" y="513223"/>
            <a:ext cx="2076802" cy="277549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555473" y="1685106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azt értéket akkor kérjük el,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 bekövetkezik egy ilyen,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vagy egy ilyen esemény.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56F454F-A6FB-4105-8673-D6A557C22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26" y="714370"/>
            <a:ext cx="301090" cy="397870"/>
          </a:xfrm>
          <a:prstGeom prst="rect">
            <a:avLst/>
          </a:prstGeom>
        </p:spPr>
      </p:pic>
      <p:sp>
        <p:nvSpPr>
          <p:cNvPr id="43" name="Ábra 18" title="Sablon utasítási nyíl">
            <a:extLst>
              <a:ext uri="{FF2B5EF4-FFF2-40B4-BE49-F238E27FC236}">
                <a16:creationId xmlns:a16="http://schemas.microsoft.com/office/drawing/2014/main" id="{1EF2EE8F-267B-4519-BE5F-AE0B6E77150E}"/>
              </a:ext>
            </a:extLst>
          </p:cNvPr>
          <p:cNvSpPr/>
          <p:nvPr/>
        </p:nvSpPr>
        <p:spPr>
          <a:xfrm rot="17270742" flipH="1">
            <a:off x="2973037" y="1223764"/>
            <a:ext cx="1560332" cy="277549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976F3AEC-97DF-4E5D-B438-B049DCF3F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73118" y="2154464"/>
            <a:ext cx="301090" cy="397870"/>
          </a:xfrm>
          <a:prstGeom prst="rect">
            <a:avLst/>
          </a:prstGeom>
        </p:spPr>
      </p:pic>
      <p:cxnSp>
        <p:nvCxnSpPr>
          <p:cNvPr id="48" name="Egyenes összekötő 47" title="Elválasztó">
            <a:extLst>
              <a:ext uri="{FF2B5EF4-FFF2-40B4-BE49-F238E27FC236}">
                <a16:creationId xmlns:a16="http://schemas.microsoft.com/office/drawing/2014/main" id="{C167689B-5430-4CF9-AC79-F30682E50CE8}"/>
              </a:ext>
            </a:extLst>
          </p:cNvPr>
          <p:cNvCxnSpPr>
            <a:cxnSpLocks/>
          </p:cNvCxnSpPr>
          <p:nvPr/>
        </p:nvCxnSpPr>
        <p:spPr>
          <a:xfrm>
            <a:off x="467650" y="4704103"/>
            <a:ext cx="1529265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Kép 48" descr="A képen kerítés látható&#10;&#10;A leírás nagyon megbízható">
            <a:extLst>
              <a:ext uri="{FF2B5EF4-FFF2-40B4-BE49-F238E27FC236}">
                <a16:creationId xmlns:a16="http://schemas.microsoft.com/office/drawing/2014/main" id="{D807BA50-1E97-4AC2-B5EA-FC0BF85B2B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11" y="4470089"/>
            <a:ext cx="429458" cy="393791"/>
          </a:xfrm>
          <a:prstGeom prst="rect">
            <a:avLst/>
          </a:prstGeom>
        </p:spPr>
      </p:pic>
      <p:cxnSp>
        <p:nvCxnSpPr>
          <p:cNvPr id="50" name="Egyenes összekötő 49" title="Elválasztó">
            <a:extLst>
              <a:ext uri="{FF2B5EF4-FFF2-40B4-BE49-F238E27FC236}">
                <a16:creationId xmlns:a16="http://schemas.microsoft.com/office/drawing/2014/main" id="{183CD9A8-D218-4819-A85E-573FC65AAD16}"/>
              </a:ext>
            </a:extLst>
          </p:cNvPr>
          <p:cNvCxnSpPr>
            <a:cxnSpLocks/>
          </p:cNvCxnSpPr>
          <p:nvPr/>
        </p:nvCxnSpPr>
        <p:spPr>
          <a:xfrm flipV="1">
            <a:off x="1996915" y="4698580"/>
            <a:ext cx="0" cy="898734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zöveg helye 14">
            <a:extLst>
              <a:ext uri="{FF2B5EF4-FFF2-40B4-BE49-F238E27FC236}">
                <a16:creationId xmlns:a16="http://schemas.microsoft.com/office/drawing/2014/main" id="{FA10DEE3-C28D-4394-9318-FE55663CF4AF}"/>
              </a:ext>
            </a:extLst>
          </p:cNvPr>
          <p:cNvSpPr txBox="1">
            <a:spLocks/>
          </p:cNvSpPr>
          <p:nvPr/>
        </p:nvSpPr>
        <p:spPr>
          <a:xfrm>
            <a:off x="8808123" y="4148920"/>
            <a:ext cx="415844" cy="30848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42</a:t>
            </a:r>
            <a:endParaRPr lang="en-GB" sz="140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1" name="Szöveg helye 14">
            <a:extLst>
              <a:ext uri="{FF2B5EF4-FFF2-40B4-BE49-F238E27FC236}">
                <a16:creationId xmlns:a16="http://schemas.microsoft.com/office/drawing/2014/main" id="{D35FE567-D517-4DB3-B729-06515E5A8FE6}"/>
              </a:ext>
            </a:extLst>
          </p:cNvPr>
          <p:cNvSpPr txBox="1">
            <a:spLocks/>
          </p:cNvSpPr>
          <p:nvPr/>
        </p:nvSpPr>
        <p:spPr>
          <a:xfrm>
            <a:off x="8808612" y="4500100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6250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7" name="Szöveg helye 14">
            <a:extLst>
              <a:ext uri="{FF2B5EF4-FFF2-40B4-BE49-F238E27FC236}">
                <a16:creationId xmlns:a16="http://schemas.microsoft.com/office/drawing/2014/main" id="{438C7C54-C7F6-433D-B07A-C9DDFC3D60DA}"/>
              </a:ext>
            </a:extLst>
          </p:cNvPr>
          <p:cNvSpPr txBox="1">
            <a:spLocks/>
          </p:cNvSpPr>
          <p:nvPr/>
        </p:nvSpPr>
        <p:spPr>
          <a:xfrm>
            <a:off x="8808123" y="4825093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1600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2" name="Szöveg helye 14">
            <a:extLst>
              <a:ext uri="{FF2B5EF4-FFF2-40B4-BE49-F238E27FC236}">
                <a16:creationId xmlns:a16="http://schemas.microsoft.com/office/drawing/2014/main" id="{B2324159-4692-4D7E-B090-76FBB82C363B}"/>
              </a:ext>
            </a:extLst>
          </p:cNvPr>
          <p:cNvSpPr txBox="1">
            <a:spLocks/>
          </p:cNvSpPr>
          <p:nvPr/>
        </p:nvSpPr>
        <p:spPr>
          <a:xfrm>
            <a:off x="8807166" y="5148198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1220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6" name="Szöveg helye 14">
            <a:extLst>
              <a:ext uri="{FF2B5EF4-FFF2-40B4-BE49-F238E27FC236}">
                <a16:creationId xmlns:a16="http://schemas.microsoft.com/office/drawing/2014/main" id="{06C36179-A4CB-4464-9331-6366C962D8EF}"/>
              </a:ext>
            </a:extLst>
          </p:cNvPr>
          <p:cNvSpPr txBox="1">
            <a:spLocks/>
          </p:cNvSpPr>
          <p:nvPr/>
        </p:nvSpPr>
        <p:spPr>
          <a:xfrm>
            <a:off x="8801702" y="5467415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2456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8" name="Szöveg helye 14">
            <a:extLst>
              <a:ext uri="{FF2B5EF4-FFF2-40B4-BE49-F238E27FC236}">
                <a16:creationId xmlns:a16="http://schemas.microsoft.com/office/drawing/2014/main" id="{1887C935-9D7C-4B2D-801D-A5E2F1176308}"/>
              </a:ext>
            </a:extLst>
          </p:cNvPr>
          <p:cNvSpPr txBox="1">
            <a:spLocks/>
          </p:cNvSpPr>
          <p:nvPr/>
        </p:nvSpPr>
        <p:spPr>
          <a:xfrm>
            <a:off x="8799932" y="5784618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1530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59" name="Kép 58" descr="A képen kerítés látható&#10;&#10;A leírás nagyon megbízható">
            <a:extLst>
              <a:ext uri="{FF2B5EF4-FFF2-40B4-BE49-F238E27FC236}">
                <a16:creationId xmlns:a16="http://schemas.microsoft.com/office/drawing/2014/main" id="{F83235A4-64F9-4150-81FB-E081C2EBA6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92" y="5453621"/>
            <a:ext cx="1363177" cy="634205"/>
          </a:xfrm>
          <a:prstGeom prst="rect">
            <a:avLst/>
          </a:prstGeom>
        </p:spPr>
      </p:pic>
      <p:sp>
        <p:nvSpPr>
          <p:cNvPr id="61" name="Szöveg helye 14">
            <a:extLst>
              <a:ext uri="{FF2B5EF4-FFF2-40B4-BE49-F238E27FC236}">
                <a16:creationId xmlns:a16="http://schemas.microsoft.com/office/drawing/2014/main" id="{3EE38B9B-CF59-4682-A6FF-5BB4D2361D16}"/>
              </a:ext>
            </a:extLst>
          </p:cNvPr>
          <p:cNvSpPr txBox="1">
            <a:spLocks/>
          </p:cNvSpPr>
          <p:nvPr/>
        </p:nvSpPr>
        <p:spPr>
          <a:xfrm>
            <a:off x="8824395" y="3842418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89</a:t>
            </a:r>
            <a:endParaRPr lang="en-GB" sz="14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67" name="Szöveg helye 14">
            <a:extLst>
              <a:ext uri="{FF2B5EF4-FFF2-40B4-BE49-F238E27FC236}">
                <a16:creationId xmlns:a16="http://schemas.microsoft.com/office/drawing/2014/main" id="{E6003D9E-81EA-4FBC-B8D5-4FB868DC9AC8}"/>
              </a:ext>
            </a:extLst>
          </p:cNvPr>
          <p:cNvSpPr txBox="1">
            <a:spLocks/>
          </p:cNvSpPr>
          <p:nvPr/>
        </p:nvSpPr>
        <p:spPr>
          <a:xfrm>
            <a:off x="4611764" y="4100006"/>
            <a:ext cx="2815750" cy="149730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Neurális hálót pedig azért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tanítottuk meg a válaszidő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becslésére, hogy egy új,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hipotetikus le-, vagy felskálázás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esetén is becslést tudjon adni</a:t>
            </a:r>
          </a:p>
        </p:txBody>
      </p:sp>
      <p:sp>
        <p:nvSpPr>
          <p:cNvPr id="69" name="Ábra 18" title="Sablon utasítási nyíl">
            <a:extLst>
              <a:ext uri="{FF2B5EF4-FFF2-40B4-BE49-F238E27FC236}">
                <a16:creationId xmlns:a16="http://schemas.microsoft.com/office/drawing/2014/main" id="{9D1375A1-0C29-4EBC-AF8F-AD4734BBB720}"/>
              </a:ext>
            </a:extLst>
          </p:cNvPr>
          <p:cNvSpPr/>
          <p:nvPr/>
        </p:nvSpPr>
        <p:spPr>
          <a:xfrm rot="19962612" flipH="1">
            <a:off x="7334248" y="737912"/>
            <a:ext cx="2764223" cy="446996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27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8958F9F2-2DD2-48BF-B2C5-B7FB4E9D6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2" y="287131"/>
            <a:ext cx="4700537" cy="2644051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Felskálázás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15" name="Szöveg helye 17">
            <a:extLst>
              <a:ext uri="{FF2B5EF4-FFF2-40B4-BE49-F238E27FC236}">
                <a16:creationId xmlns:a16="http://schemas.microsoft.com/office/drawing/2014/main" id="{C9622788-D259-4E70-8012-CD322B0D0B9E}"/>
              </a:ext>
            </a:extLst>
          </p:cNvPr>
          <p:cNvSpPr txBox="1">
            <a:spLocks/>
          </p:cNvSpPr>
          <p:nvPr/>
        </p:nvSpPr>
        <p:spPr>
          <a:xfrm>
            <a:off x="11045780" y="3538965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!</a:t>
            </a:r>
            <a:endParaRPr lang="en-GB" sz="6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B9DB9A97-6D3E-4287-9B50-245E7D998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1" y="3353455"/>
            <a:ext cx="4591626" cy="2582790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653F35C9-B6C5-422C-BEAD-EC7E3F598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255" y="3136029"/>
            <a:ext cx="2627104" cy="2908460"/>
          </a:xfrm>
          <a:prstGeom prst="rect">
            <a:avLst/>
          </a:prstGeom>
        </p:spPr>
      </p:pic>
      <p:sp>
        <p:nvSpPr>
          <p:cNvPr id="26" name="Szöveg helye 14">
            <a:extLst>
              <a:ext uri="{FF2B5EF4-FFF2-40B4-BE49-F238E27FC236}">
                <a16:creationId xmlns:a16="http://schemas.microsoft.com/office/drawing/2014/main" id="{665647D3-882D-4EBE-B1AA-5783871709F4}"/>
              </a:ext>
            </a:extLst>
          </p:cNvPr>
          <p:cNvSpPr txBox="1">
            <a:spLocks/>
          </p:cNvSpPr>
          <p:nvPr/>
        </p:nvSpPr>
        <p:spPr>
          <a:xfrm>
            <a:off x="10791222" y="4260050"/>
            <a:ext cx="1363178" cy="12496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50"/>
              </a:lnSpc>
            </a:pPr>
            <a:r>
              <a:rPr lang="hu-HU" sz="2400" b="1" dirty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Becsült Válaszidő 2,1</a:t>
            </a:r>
            <a:endParaRPr lang="en-GB" sz="2400" b="1" dirty="0"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Szöveg helye 14">
            <a:extLst>
              <a:ext uri="{FF2B5EF4-FFF2-40B4-BE49-F238E27FC236}">
                <a16:creationId xmlns:a16="http://schemas.microsoft.com/office/drawing/2014/main" id="{47721646-23F4-475B-9C47-76577FBA65AD}"/>
              </a:ext>
            </a:extLst>
          </p:cNvPr>
          <p:cNvSpPr txBox="1">
            <a:spLocks/>
          </p:cNvSpPr>
          <p:nvPr/>
        </p:nvSpPr>
        <p:spPr>
          <a:xfrm>
            <a:off x="7187018" y="3456610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Egyenes összekötő 11" title="Elválasztó">
            <a:extLst>
              <a:ext uri="{FF2B5EF4-FFF2-40B4-BE49-F238E27FC236}">
                <a16:creationId xmlns:a16="http://schemas.microsoft.com/office/drawing/2014/main" id="{5869BAE8-96A4-43B8-A118-CD75418FEDAB}"/>
              </a:ext>
            </a:extLst>
          </p:cNvPr>
          <p:cNvCxnSpPr>
            <a:cxnSpLocks/>
          </p:cNvCxnSpPr>
          <p:nvPr/>
        </p:nvCxnSpPr>
        <p:spPr>
          <a:xfrm>
            <a:off x="4110324" y="1529977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 title="Elválasztó">
            <a:extLst>
              <a:ext uri="{FF2B5EF4-FFF2-40B4-BE49-F238E27FC236}">
                <a16:creationId xmlns:a16="http://schemas.microsoft.com/office/drawing/2014/main" id="{4E66DBDA-6145-43D0-8D82-0FAC2FA6DBCF}"/>
              </a:ext>
            </a:extLst>
          </p:cNvPr>
          <p:cNvCxnSpPr>
            <a:cxnSpLocks/>
          </p:cNvCxnSpPr>
          <p:nvPr/>
        </p:nvCxnSpPr>
        <p:spPr>
          <a:xfrm>
            <a:off x="4107192" y="1941688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4898A99A-9504-4D32-8613-6680C61DCB8D}"/>
              </a:ext>
            </a:extLst>
          </p:cNvPr>
          <p:cNvSpPr txBox="1">
            <a:spLocks/>
          </p:cNvSpPr>
          <p:nvPr/>
        </p:nvSpPr>
        <p:spPr>
          <a:xfrm>
            <a:off x="5095453" y="2669200"/>
            <a:ext cx="2195413" cy="2279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idővonal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Szöveg helye 14">
            <a:extLst>
              <a:ext uri="{FF2B5EF4-FFF2-40B4-BE49-F238E27FC236}">
                <a16:creationId xmlns:a16="http://schemas.microsoft.com/office/drawing/2014/main" id="{3AAACD3E-C8C2-453D-8973-3814210B5C7E}"/>
              </a:ext>
            </a:extLst>
          </p:cNvPr>
          <p:cNvSpPr txBox="1">
            <a:spLocks/>
          </p:cNvSpPr>
          <p:nvPr/>
        </p:nvSpPr>
        <p:spPr>
          <a:xfrm>
            <a:off x="3653358" y="654704"/>
            <a:ext cx="237538" cy="1658216"/>
          </a:xfrm>
          <a:prstGeom prst="rect">
            <a:avLst/>
          </a:prstGeom>
          <a:solidFill>
            <a:schemeClr val="bg1"/>
          </a:solidFill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válaszidőt ebben a tartományban szeretném tartani.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E67EAFE3-43BC-482C-8A40-2D558D8A8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16" y="715700"/>
            <a:ext cx="301090" cy="39787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1CB945BE-61F8-4ABD-844A-3F200F457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67" y="717025"/>
            <a:ext cx="301090" cy="397870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F48B647E-01F8-4525-B3B1-3058D67B1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43283" y="2155792"/>
            <a:ext cx="301090" cy="39787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C8525A26-C7B9-4506-BA41-9F994ADD5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41883" y="2157118"/>
            <a:ext cx="301090" cy="39787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6554E359-4675-4ED2-846D-9C4F2B97B84F}"/>
              </a:ext>
            </a:extLst>
          </p:cNvPr>
          <p:cNvSpPr/>
          <p:nvPr/>
        </p:nvSpPr>
        <p:spPr>
          <a:xfrm>
            <a:off x="4107192" y="1526605"/>
            <a:ext cx="4291200" cy="415080"/>
          </a:xfrm>
          <a:prstGeom prst="rect">
            <a:avLst/>
          </a:prstGeom>
          <a:solidFill>
            <a:schemeClr val="tx1">
              <a:lumMod val="65000"/>
              <a:lumOff val="3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Nyíl: lefelé mutató 1">
            <a:extLst>
              <a:ext uri="{FF2B5EF4-FFF2-40B4-BE49-F238E27FC236}">
                <a16:creationId xmlns:a16="http://schemas.microsoft.com/office/drawing/2014/main" id="{39DBD5AB-D5A2-4476-93F9-03307F4E65E6}"/>
              </a:ext>
            </a:extLst>
          </p:cNvPr>
          <p:cNvSpPr/>
          <p:nvPr/>
        </p:nvSpPr>
        <p:spPr>
          <a:xfrm>
            <a:off x="1953320" y="2981660"/>
            <a:ext cx="637009" cy="1167260"/>
          </a:xfrm>
          <a:prstGeom prst="downArrow">
            <a:avLst/>
          </a:prstGeom>
          <a:solidFill>
            <a:schemeClr val="bg2">
              <a:lumMod val="75000"/>
              <a:alpha val="31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Ábra 18" title="Sablon utasítási nyíl">
            <a:extLst>
              <a:ext uri="{FF2B5EF4-FFF2-40B4-BE49-F238E27FC236}">
                <a16:creationId xmlns:a16="http://schemas.microsoft.com/office/drawing/2014/main" id="{7F2956DD-6B97-4EB4-93C2-80E20854B8D9}"/>
              </a:ext>
            </a:extLst>
          </p:cNvPr>
          <p:cNvSpPr/>
          <p:nvPr/>
        </p:nvSpPr>
        <p:spPr>
          <a:xfrm rot="16200000" flipH="1">
            <a:off x="2560244" y="513223"/>
            <a:ext cx="2076802" cy="277549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555473" y="1685106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azt értéket akkor kérjük el,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 bekövetkezik egy ilyen,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vagy egy ilyen esemény.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56F454F-A6FB-4105-8673-D6A557C22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26" y="714370"/>
            <a:ext cx="301090" cy="397870"/>
          </a:xfrm>
          <a:prstGeom prst="rect">
            <a:avLst/>
          </a:prstGeom>
        </p:spPr>
      </p:pic>
      <p:sp>
        <p:nvSpPr>
          <p:cNvPr id="43" name="Ábra 18" title="Sablon utasítási nyíl">
            <a:extLst>
              <a:ext uri="{FF2B5EF4-FFF2-40B4-BE49-F238E27FC236}">
                <a16:creationId xmlns:a16="http://schemas.microsoft.com/office/drawing/2014/main" id="{1EF2EE8F-267B-4519-BE5F-AE0B6E77150E}"/>
              </a:ext>
            </a:extLst>
          </p:cNvPr>
          <p:cNvSpPr/>
          <p:nvPr/>
        </p:nvSpPr>
        <p:spPr>
          <a:xfrm rot="17270742" flipH="1">
            <a:off x="2973037" y="1223764"/>
            <a:ext cx="1560332" cy="277549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976F3AEC-97DF-4E5D-B438-B049DCF3F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73118" y="2154464"/>
            <a:ext cx="301090" cy="397870"/>
          </a:xfrm>
          <a:prstGeom prst="rect">
            <a:avLst/>
          </a:prstGeom>
        </p:spPr>
      </p:pic>
      <p:cxnSp>
        <p:nvCxnSpPr>
          <p:cNvPr id="48" name="Egyenes összekötő 47" title="Elválasztó">
            <a:extLst>
              <a:ext uri="{FF2B5EF4-FFF2-40B4-BE49-F238E27FC236}">
                <a16:creationId xmlns:a16="http://schemas.microsoft.com/office/drawing/2014/main" id="{C167689B-5430-4CF9-AC79-F30682E50CE8}"/>
              </a:ext>
            </a:extLst>
          </p:cNvPr>
          <p:cNvCxnSpPr>
            <a:cxnSpLocks/>
          </p:cNvCxnSpPr>
          <p:nvPr/>
        </p:nvCxnSpPr>
        <p:spPr>
          <a:xfrm>
            <a:off x="467650" y="4704103"/>
            <a:ext cx="1529265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Kép 48" descr="A képen kerítés látható&#10;&#10;A leírás nagyon megbízható">
            <a:extLst>
              <a:ext uri="{FF2B5EF4-FFF2-40B4-BE49-F238E27FC236}">
                <a16:creationId xmlns:a16="http://schemas.microsoft.com/office/drawing/2014/main" id="{D807BA50-1E97-4AC2-B5EA-FC0BF85B2B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11" y="4470089"/>
            <a:ext cx="429458" cy="393791"/>
          </a:xfrm>
          <a:prstGeom prst="rect">
            <a:avLst/>
          </a:prstGeom>
        </p:spPr>
      </p:pic>
      <p:cxnSp>
        <p:nvCxnSpPr>
          <p:cNvPr id="50" name="Egyenes összekötő 49" title="Elválasztó">
            <a:extLst>
              <a:ext uri="{FF2B5EF4-FFF2-40B4-BE49-F238E27FC236}">
                <a16:creationId xmlns:a16="http://schemas.microsoft.com/office/drawing/2014/main" id="{183CD9A8-D218-4819-A85E-573FC65AAD16}"/>
              </a:ext>
            </a:extLst>
          </p:cNvPr>
          <p:cNvCxnSpPr>
            <a:cxnSpLocks/>
          </p:cNvCxnSpPr>
          <p:nvPr/>
        </p:nvCxnSpPr>
        <p:spPr>
          <a:xfrm flipV="1">
            <a:off x="1996915" y="4698580"/>
            <a:ext cx="0" cy="898734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zöveg helye 14">
            <a:extLst>
              <a:ext uri="{FF2B5EF4-FFF2-40B4-BE49-F238E27FC236}">
                <a16:creationId xmlns:a16="http://schemas.microsoft.com/office/drawing/2014/main" id="{FA10DEE3-C28D-4394-9318-FE55663CF4AF}"/>
              </a:ext>
            </a:extLst>
          </p:cNvPr>
          <p:cNvSpPr txBox="1">
            <a:spLocks/>
          </p:cNvSpPr>
          <p:nvPr/>
        </p:nvSpPr>
        <p:spPr>
          <a:xfrm>
            <a:off x="8808123" y="4148920"/>
            <a:ext cx="415844" cy="30848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42</a:t>
            </a:r>
            <a:endParaRPr lang="en-GB" sz="140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1" name="Szöveg helye 14">
            <a:extLst>
              <a:ext uri="{FF2B5EF4-FFF2-40B4-BE49-F238E27FC236}">
                <a16:creationId xmlns:a16="http://schemas.microsoft.com/office/drawing/2014/main" id="{D35FE567-D517-4DB3-B729-06515E5A8FE6}"/>
              </a:ext>
            </a:extLst>
          </p:cNvPr>
          <p:cNvSpPr txBox="1">
            <a:spLocks/>
          </p:cNvSpPr>
          <p:nvPr/>
        </p:nvSpPr>
        <p:spPr>
          <a:xfrm>
            <a:off x="8808612" y="4500100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6250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7" name="Szöveg helye 14">
            <a:extLst>
              <a:ext uri="{FF2B5EF4-FFF2-40B4-BE49-F238E27FC236}">
                <a16:creationId xmlns:a16="http://schemas.microsoft.com/office/drawing/2014/main" id="{438C7C54-C7F6-433D-B07A-C9DDFC3D60DA}"/>
              </a:ext>
            </a:extLst>
          </p:cNvPr>
          <p:cNvSpPr txBox="1">
            <a:spLocks/>
          </p:cNvSpPr>
          <p:nvPr/>
        </p:nvSpPr>
        <p:spPr>
          <a:xfrm>
            <a:off x="8808123" y="4825093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1600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2" name="Szöveg helye 14">
            <a:extLst>
              <a:ext uri="{FF2B5EF4-FFF2-40B4-BE49-F238E27FC236}">
                <a16:creationId xmlns:a16="http://schemas.microsoft.com/office/drawing/2014/main" id="{B2324159-4692-4D7E-B090-76FBB82C363B}"/>
              </a:ext>
            </a:extLst>
          </p:cNvPr>
          <p:cNvSpPr txBox="1">
            <a:spLocks/>
          </p:cNvSpPr>
          <p:nvPr/>
        </p:nvSpPr>
        <p:spPr>
          <a:xfrm>
            <a:off x="8807166" y="5148198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1220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6" name="Szöveg helye 14">
            <a:extLst>
              <a:ext uri="{FF2B5EF4-FFF2-40B4-BE49-F238E27FC236}">
                <a16:creationId xmlns:a16="http://schemas.microsoft.com/office/drawing/2014/main" id="{06C36179-A4CB-4464-9331-6366C962D8EF}"/>
              </a:ext>
            </a:extLst>
          </p:cNvPr>
          <p:cNvSpPr txBox="1">
            <a:spLocks/>
          </p:cNvSpPr>
          <p:nvPr/>
        </p:nvSpPr>
        <p:spPr>
          <a:xfrm>
            <a:off x="8801702" y="5467415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2456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8" name="Szöveg helye 14">
            <a:extLst>
              <a:ext uri="{FF2B5EF4-FFF2-40B4-BE49-F238E27FC236}">
                <a16:creationId xmlns:a16="http://schemas.microsoft.com/office/drawing/2014/main" id="{1887C935-9D7C-4B2D-801D-A5E2F1176308}"/>
              </a:ext>
            </a:extLst>
          </p:cNvPr>
          <p:cNvSpPr txBox="1">
            <a:spLocks/>
          </p:cNvSpPr>
          <p:nvPr/>
        </p:nvSpPr>
        <p:spPr>
          <a:xfrm>
            <a:off x="8799932" y="5784618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1530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59" name="Kép 58" descr="A képen kerítés látható&#10;&#10;A leírás nagyon megbízható">
            <a:extLst>
              <a:ext uri="{FF2B5EF4-FFF2-40B4-BE49-F238E27FC236}">
                <a16:creationId xmlns:a16="http://schemas.microsoft.com/office/drawing/2014/main" id="{F83235A4-64F9-4150-81FB-E081C2EBA6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92" y="5453621"/>
            <a:ext cx="1363177" cy="634205"/>
          </a:xfrm>
          <a:prstGeom prst="rect">
            <a:avLst/>
          </a:prstGeom>
        </p:spPr>
      </p:pic>
      <p:sp>
        <p:nvSpPr>
          <p:cNvPr id="61" name="Szöveg helye 14">
            <a:extLst>
              <a:ext uri="{FF2B5EF4-FFF2-40B4-BE49-F238E27FC236}">
                <a16:creationId xmlns:a16="http://schemas.microsoft.com/office/drawing/2014/main" id="{3EE38B9B-CF59-4682-A6FF-5BB4D2361D16}"/>
              </a:ext>
            </a:extLst>
          </p:cNvPr>
          <p:cNvSpPr txBox="1">
            <a:spLocks/>
          </p:cNvSpPr>
          <p:nvPr/>
        </p:nvSpPr>
        <p:spPr>
          <a:xfrm>
            <a:off x="8824395" y="3842418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89</a:t>
            </a:r>
            <a:endParaRPr lang="en-GB" sz="14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67" name="Szöveg helye 14">
            <a:extLst>
              <a:ext uri="{FF2B5EF4-FFF2-40B4-BE49-F238E27FC236}">
                <a16:creationId xmlns:a16="http://schemas.microsoft.com/office/drawing/2014/main" id="{E6003D9E-81EA-4FBC-B8D5-4FB868DC9AC8}"/>
              </a:ext>
            </a:extLst>
          </p:cNvPr>
          <p:cNvSpPr txBox="1">
            <a:spLocks/>
          </p:cNvSpPr>
          <p:nvPr/>
        </p:nvSpPr>
        <p:spPr>
          <a:xfrm>
            <a:off x="4611764" y="4100006"/>
            <a:ext cx="2815750" cy="149730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Neurális hálót pedig azért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tanítottuk meg a válaszidő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becslésére, hogy egy új,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hipotetikus le-, vagy felskálázás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esetén is becslést tudjon adni</a:t>
            </a:r>
          </a:p>
        </p:txBody>
      </p:sp>
      <p:cxnSp>
        <p:nvCxnSpPr>
          <p:cNvPr id="68" name="Egyenes összekötő 67" title="Elválasztó">
            <a:extLst>
              <a:ext uri="{FF2B5EF4-FFF2-40B4-BE49-F238E27FC236}">
                <a16:creationId xmlns:a16="http://schemas.microsoft.com/office/drawing/2014/main" id="{704B8216-DA09-451E-A2E4-163221B4D1CF}"/>
              </a:ext>
            </a:extLst>
          </p:cNvPr>
          <p:cNvCxnSpPr>
            <a:cxnSpLocks/>
          </p:cNvCxnSpPr>
          <p:nvPr/>
        </p:nvCxnSpPr>
        <p:spPr>
          <a:xfrm>
            <a:off x="4539635" y="1187077"/>
            <a:ext cx="102727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Ábra 18" title="Sablon utasítási nyíl">
            <a:extLst>
              <a:ext uri="{FF2B5EF4-FFF2-40B4-BE49-F238E27FC236}">
                <a16:creationId xmlns:a16="http://schemas.microsoft.com/office/drawing/2014/main" id="{9D1375A1-0C29-4EBC-AF8F-AD4734BBB720}"/>
              </a:ext>
            </a:extLst>
          </p:cNvPr>
          <p:cNvSpPr/>
          <p:nvPr/>
        </p:nvSpPr>
        <p:spPr>
          <a:xfrm rot="19962612" flipH="1">
            <a:off x="7334248" y="737912"/>
            <a:ext cx="2764223" cy="446996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53" name="Szöveg helye 14">
            <a:extLst>
              <a:ext uri="{FF2B5EF4-FFF2-40B4-BE49-F238E27FC236}">
                <a16:creationId xmlns:a16="http://schemas.microsoft.com/office/drawing/2014/main" id="{6404582A-D857-49E3-993A-F193922FCFC5}"/>
              </a:ext>
            </a:extLst>
          </p:cNvPr>
          <p:cNvSpPr txBox="1">
            <a:spLocks/>
          </p:cNvSpPr>
          <p:nvPr/>
        </p:nvSpPr>
        <p:spPr>
          <a:xfrm>
            <a:off x="5172652" y="748700"/>
            <a:ext cx="249511" cy="28681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+1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0" name="Kép 59">
            <a:extLst>
              <a:ext uri="{FF2B5EF4-FFF2-40B4-BE49-F238E27FC236}">
                <a16:creationId xmlns:a16="http://schemas.microsoft.com/office/drawing/2014/main" id="{8936C08F-6790-4840-AF39-B77FA8EBC7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51" y="876295"/>
            <a:ext cx="301090" cy="397870"/>
          </a:xfrm>
          <a:prstGeom prst="rect">
            <a:avLst/>
          </a:prstGeom>
        </p:spPr>
      </p:pic>
      <p:sp>
        <p:nvSpPr>
          <p:cNvPr id="62" name="Szöveg helye 14">
            <a:extLst>
              <a:ext uri="{FF2B5EF4-FFF2-40B4-BE49-F238E27FC236}">
                <a16:creationId xmlns:a16="http://schemas.microsoft.com/office/drawing/2014/main" id="{447B6289-49AE-40B6-A022-D99A24B4542E}"/>
              </a:ext>
            </a:extLst>
          </p:cNvPr>
          <p:cNvSpPr txBox="1">
            <a:spLocks/>
          </p:cNvSpPr>
          <p:nvPr/>
        </p:nvSpPr>
        <p:spPr>
          <a:xfrm>
            <a:off x="5182177" y="910625"/>
            <a:ext cx="249511" cy="28681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+2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51" y="1028695"/>
            <a:ext cx="301090" cy="397870"/>
          </a:xfrm>
          <a:prstGeom prst="rect">
            <a:avLst/>
          </a:prstGeom>
        </p:spPr>
      </p:pic>
      <p:sp>
        <p:nvSpPr>
          <p:cNvPr id="64" name="Szöveg helye 14">
            <a:extLst>
              <a:ext uri="{FF2B5EF4-FFF2-40B4-BE49-F238E27FC236}">
                <a16:creationId xmlns:a16="http://schemas.microsoft.com/office/drawing/2014/main" id="{24E1CB3A-6409-4EF0-91A1-50D138B6D434}"/>
              </a:ext>
            </a:extLst>
          </p:cNvPr>
          <p:cNvSpPr txBox="1">
            <a:spLocks/>
          </p:cNvSpPr>
          <p:nvPr/>
        </p:nvSpPr>
        <p:spPr>
          <a:xfrm>
            <a:off x="5182177" y="1063025"/>
            <a:ext cx="249511" cy="28681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+3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5" name="Kép 64">
            <a:extLst>
              <a:ext uri="{FF2B5EF4-FFF2-40B4-BE49-F238E27FC236}">
                <a16:creationId xmlns:a16="http://schemas.microsoft.com/office/drawing/2014/main" id="{AAB625A0-4D4E-4F18-B3D9-CBA98CC801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51" y="1181095"/>
            <a:ext cx="301090" cy="397870"/>
          </a:xfrm>
          <a:prstGeom prst="rect">
            <a:avLst/>
          </a:prstGeom>
        </p:spPr>
      </p:pic>
      <p:sp>
        <p:nvSpPr>
          <p:cNvPr id="66" name="Szöveg helye 14">
            <a:extLst>
              <a:ext uri="{FF2B5EF4-FFF2-40B4-BE49-F238E27FC236}">
                <a16:creationId xmlns:a16="http://schemas.microsoft.com/office/drawing/2014/main" id="{BED8F577-BE25-4B8A-8897-76C96DDA3FF5}"/>
              </a:ext>
            </a:extLst>
          </p:cNvPr>
          <p:cNvSpPr txBox="1">
            <a:spLocks/>
          </p:cNvSpPr>
          <p:nvPr/>
        </p:nvSpPr>
        <p:spPr>
          <a:xfrm>
            <a:off x="5182177" y="1215425"/>
            <a:ext cx="249511" cy="28681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+4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70" name="Egyenes összekötő 69" title="Elválasztó">
            <a:extLst>
              <a:ext uri="{FF2B5EF4-FFF2-40B4-BE49-F238E27FC236}">
                <a16:creationId xmlns:a16="http://schemas.microsoft.com/office/drawing/2014/main" id="{56ED4E5B-C297-48AD-820F-2C0C44D4AC66}"/>
              </a:ext>
            </a:extLst>
          </p:cNvPr>
          <p:cNvCxnSpPr>
            <a:cxnSpLocks/>
          </p:cNvCxnSpPr>
          <p:nvPr/>
        </p:nvCxnSpPr>
        <p:spPr>
          <a:xfrm>
            <a:off x="4539635" y="1339477"/>
            <a:ext cx="102727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gyenes összekötő 70" title="Elválasztó">
            <a:extLst>
              <a:ext uri="{FF2B5EF4-FFF2-40B4-BE49-F238E27FC236}">
                <a16:creationId xmlns:a16="http://schemas.microsoft.com/office/drawing/2014/main" id="{1630AF2B-F00E-4745-88DD-603CFFDA6E4C}"/>
              </a:ext>
            </a:extLst>
          </p:cNvPr>
          <p:cNvCxnSpPr>
            <a:cxnSpLocks/>
          </p:cNvCxnSpPr>
          <p:nvPr/>
        </p:nvCxnSpPr>
        <p:spPr>
          <a:xfrm>
            <a:off x="4539635" y="1491877"/>
            <a:ext cx="102727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gyenes összekötő 71" title="Elválasztó">
            <a:extLst>
              <a:ext uri="{FF2B5EF4-FFF2-40B4-BE49-F238E27FC236}">
                <a16:creationId xmlns:a16="http://schemas.microsoft.com/office/drawing/2014/main" id="{1AD695B3-A698-43E8-B5AD-2180F194632F}"/>
              </a:ext>
            </a:extLst>
          </p:cNvPr>
          <p:cNvCxnSpPr>
            <a:cxnSpLocks/>
          </p:cNvCxnSpPr>
          <p:nvPr/>
        </p:nvCxnSpPr>
        <p:spPr>
          <a:xfrm>
            <a:off x="4539635" y="1644277"/>
            <a:ext cx="102727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84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2" grpId="0" animBg="1"/>
      <p:bldP spid="62" grpId="1" animBg="1"/>
      <p:bldP spid="64" grpId="0" animBg="1"/>
      <p:bldP spid="64" grpId="1" animBg="1"/>
      <p:bldP spid="6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8958F9F2-2DD2-48BF-B2C5-B7FB4E9D6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2" y="287131"/>
            <a:ext cx="4700537" cy="2644051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Felskálázás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15" name="Szöveg helye 17">
            <a:extLst>
              <a:ext uri="{FF2B5EF4-FFF2-40B4-BE49-F238E27FC236}">
                <a16:creationId xmlns:a16="http://schemas.microsoft.com/office/drawing/2014/main" id="{C9622788-D259-4E70-8012-CD322B0D0B9E}"/>
              </a:ext>
            </a:extLst>
          </p:cNvPr>
          <p:cNvSpPr txBox="1">
            <a:spLocks/>
          </p:cNvSpPr>
          <p:nvPr/>
        </p:nvSpPr>
        <p:spPr>
          <a:xfrm>
            <a:off x="11045780" y="3538965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!</a:t>
            </a:r>
            <a:endParaRPr lang="en-GB" sz="6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B9DB9A97-6D3E-4287-9B50-245E7D998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1" y="3353455"/>
            <a:ext cx="4591626" cy="2582790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653F35C9-B6C5-422C-BEAD-EC7E3F598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255" y="3136029"/>
            <a:ext cx="2627104" cy="2908460"/>
          </a:xfrm>
          <a:prstGeom prst="rect">
            <a:avLst/>
          </a:prstGeom>
        </p:spPr>
      </p:pic>
      <p:sp>
        <p:nvSpPr>
          <p:cNvPr id="26" name="Szöveg helye 14">
            <a:extLst>
              <a:ext uri="{FF2B5EF4-FFF2-40B4-BE49-F238E27FC236}">
                <a16:creationId xmlns:a16="http://schemas.microsoft.com/office/drawing/2014/main" id="{665647D3-882D-4EBE-B1AA-5783871709F4}"/>
              </a:ext>
            </a:extLst>
          </p:cNvPr>
          <p:cNvSpPr txBox="1">
            <a:spLocks/>
          </p:cNvSpPr>
          <p:nvPr/>
        </p:nvSpPr>
        <p:spPr>
          <a:xfrm>
            <a:off x="10791222" y="4260050"/>
            <a:ext cx="1363178" cy="12496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50"/>
              </a:lnSpc>
            </a:pPr>
            <a:r>
              <a:rPr lang="hu-HU" sz="2400" b="1" dirty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Becsült Válaszidő 2,1</a:t>
            </a:r>
            <a:endParaRPr lang="en-GB" sz="2400" b="1" dirty="0"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Szöveg helye 14">
            <a:extLst>
              <a:ext uri="{FF2B5EF4-FFF2-40B4-BE49-F238E27FC236}">
                <a16:creationId xmlns:a16="http://schemas.microsoft.com/office/drawing/2014/main" id="{47721646-23F4-475B-9C47-76577FBA65AD}"/>
              </a:ext>
            </a:extLst>
          </p:cNvPr>
          <p:cNvSpPr txBox="1">
            <a:spLocks/>
          </p:cNvSpPr>
          <p:nvPr/>
        </p:nvSpPr>
        <p:spPr>
          <a:xfrm>
            <a:off x="7187018" y="3456610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Egyenes összekötő 11" title="Elválasztó">
            <a:extLst>
              <a:ext uri="{FF2B5EF4-FFF2-40B4-BE49-F238E27FC236}">
                <a16:creationId xmlns:a16="http://schemas.microsoft.com/office/drawing/2014/main" id="{5869BAE8-96A4-43B8-A118-CD75418FEDAB}"/>
              </a:ext>
            </a:extLst>
          </p:cNvPr>
          <p:cNvCxnSpPr>
            <a:cxnSpLocks/>
          </p:cNvCxnSpPr>
          <p:nvPr/>
        </p:nvCxnSpPr>
        <p:spPr>
          <a:xfrm>
            <a:off x="4110324" y="1529977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 title="Elválasztó">
            <a:extLst>
              <a:ext uri="{FF2B5EF4-FFF2-40B4-BE49-F238E27FC236}">
                <a16:creationId xmlns:a16="http://schemas.microsoft.com/office/drawing/2014/main" id="{4E66DBDA-6145-43D0-8D82-0FAC2FA6DBCF}"/>
              </a:ext>
            </a:extLst>
          </p:cNvPr>
          <p:cNvCxnSpPr>
            <a:cxnSpLocks/>
          </p:cNvCxnSpPr>
          <p:nvPr/>
        </p:nvCxnSpPr>
        <p:spPr>
          <a:xfrm>
            <a:off x="4107192" y="1941688"/>
            <a:ext cx="4291200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4898A99A-9504-4D32-8613-6680C61DCB8D}"/>
              </a:ext>
            </a:extLst>
          </p:cNvPr>
          <p:cNvSpPr txBox="1">
            <a:spLocks/>
          </p:cNvSpPr>
          <p:nvPr/>
        </p:nvSpPr>
        <p:spPr>
          <a:xfrm>
            <a:off x="5095453" y="2669200"/>
            <a:ext cx="2195413" cy="22799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idővonal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Szöveg helye 14">
            <a:extLst>
              <a:ext uri="{FF2B5EF4-FFF2-40B4-BE49-F238E27FC236}">
                <a16:creationId xmlns:a16="http://schemas.microsoft.com/office/drawing/2014/main" id="{3AAACD3E-C8C2-453D-8973-3814210B5C7E}"/>
              </a:ext>
            </a:extLst>
          </p:cNvPr>
          <p:cNvSpPr txBox="1">
            <a:spLocks/>
          </p:cNvSpPr>
          <p:nvPr/>
        </p:nvSpPr>
        <p:spPr>
          <a:xfrm>
            <a:off x="3653358" y="654704"/>
            <a:ext cx="237538" cy="1658216"/>
          </a:xfrm>
          <a:prstGeom prst="rect">
            <a:avLst/>
          </a:prstGeom>
          <a:solidFill>
            <a:schemeClr val="bg1"/>
          </a:solidFill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válaszidőt ebben a tartományban szeretném tartani.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E67EAFE3-43BC-482C-8A40-2D558D8A8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16" y="715700"/>
            <a:ext cx="301090" cy="397870"/>
          </a:xfrm>
          <a:prstGeom prst="rect">
            <a:avLst/>
          </a:prstGeom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1CB945BE-61F8-4ABD-844A-3F200F457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67" y="717025"/>
            <a:ext cx="301090" cy="397870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F48B647E-01F8-4525-B3B1-3058D67B1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43283" y="2155792"/>
            <a:ext cx="301090" cy="397870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C8525A26-C7B9-4506-BA41-9F994ADD5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41883" y="2157118"/>
            <a:ext cx="301090" cy="397870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6554E359-4675-4ED2-846D-9C4F2B97B84F}"/>
              </a:ext>
            </a:extLst>
          </p:cNvPr>
          <p:cNvSpPr/>
          <p:nvPr/>
        </p:nvSpPr>
        <p:spPr>
          <a:xfrm>
            <a:off x="4107192" y="1526605"/>
            <a:ext cx="4291200" cy="415080"/>
          </a:xfrm>
          <a:prstGeom prst="rect">
            <a:avLst/>
          </a:prstGeom>
          <a:solidFill>
            <a:schemeClr val="tx1">
              <a:lumMod val="65000"/>
              <a:lumOff val="3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Nyíl: lefelé mutató 1">
            <a:extLst>
              <a:ext uri="{FF2B5EF4-FFF2-40B4-BE49-F238E27FC236}">
                <a16:creationId xmlns:a16="http://schemas.microsoft.com/office/drawing/2014/main" id="{39DBD5AB-D5A2-4476-93F9-03307F4E65E6}"/>
              </a:ext>
            </a:extLst>
          </p:cNvPr>
          <p:cNvSpPr/>
          <p:nvPr/>
        </p:nvSpPr>
        <p:spPr>
          <a:xfrm>
            <a:off x="1953320" y="2981660"/>
            <a:ext cx="637009" cy="1167260"/>
          </a:xfrm>
          <a:prstGeom prst="downArrow">
            <a:avLst/>
          </a:prstGeom>
          <a:solidFill>
            <a:schemeClr val="bg2">
              <a:lumMod val="75000"/>
              <a:alpha val="31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555473" y="1685106"/>
            <a:ext cx="2815750" cy="98409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Annyi új erőforrást ad a számítási klaszterhez amennyivel a számítási klaszter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válaszidejét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vissza tudja állítani a megadott tartományba.</a:t>
            </a:r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976F3AEC-97DF-4E5D-B438-B049DCF3F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73118" y="2154464"/>
            <a:ext cx="301090" cy="397870"/>
          </a:xfrm>
          <a:prstGeom prst="rect">
            <a:avLst/>
          </a:prstGeom>
        </p:spPr>
      </p:pic>
      <p:cxnSp>
        <p:nvCxnSpPr>
          <p:cNvPr id="48" name="Egyenes összekötő 47" title="Elválasztó">
            <a:extLst>
              <a:ext uri="{FF2B5EF4-FFF2-40B4-BE49-F238E27FC236}">
                <a16:creationId xmlns:a16="http://schemas.microsoft.com/office/drawing/2014/main" id="{C167689B-5430-4CF9-AC79-F30682E50CE8}"/>
              </a:ext>
            </a:extLst>
          </p:cNvPr>
          <p:cNvCxnSpPr>
            <a:cxnSpLocks/>
          </p:cNvCxnSpPr>
          <p:nvPr/>
        </p:nvCxnSpPr>
        <p:spPr>
          <a:xfrm>
            <a:off x="467650" y="4704103"/>
            <a:ext cx="1529265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Kép 48" descr="A képen kerítés látható&#10;&#10;A leírás nagyon megbízható">
            <a:extLst>
              <a:ext uri="{FF2B5EF4-FFF2-40B4-BE49-F238E27FC236}">
                <a16:creationId xmlns:a16="http://schemas.microsoft.com/office/drawing/2014/main" id="{D807BA50-1E97-4AC2-B5EA-FC0BF85B2B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11" y="4470089"/>
            <a:ext cx="429458" cy="393791"/>
          </a:xfrm>
          <a:prstGeom prst="rect">
            <a:avLst/>
          </a:prstGeom>
        </p:spPr>
      </p:pic>
      <p:cxnSp>
        <p:nvCxnSpPr>
          <p:cNvPr id="50" name="Egyenes összekötő 49" title="Elválasztó">
            <a:extLst>
              <a:ext uri="{FF2B5EF4-FFF2-40B4-BE49-F238E27FC236}">
                <a16:creationId xmlns:a16="http://schemas.microsoft.com/office/drawing/2014/main" id="{183CD9A8-D218-4819-A85E-573FC65AAD16}"/>
              </a:ext>
            </a:extLst>
          </p:cNvPr>
          <p:cNvCxnSpPr>
            <a:cxnSpLocks/>
          </p:cNvCxnSpPr>
          <p:nvPr/>
        </p:nvCxnSpPr>
        <p:spPr>
          <a:xfrm flipV="1">
            <a:off x="1996915" y="4698580"/>
            <a:ext cx="0" cy="898734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zöveg helye 14">
            <a:extLst>
              <a:ext uri="{FF2B5EF4-FFF2-40B4-BE49-F238E27FC236}">
                <a16:creationId xmlns:a16="http://schemas.microsoft.com/office/drawing/2014/main" id="{FA10DEE3-C28D-4394-9318-FE55663CF4AF}"/>
              </a:ext>
            </a:extLst>
          </p:cNvPr>
          <p:cNvSpPr txBox="1">
            <a:spLocks/>
          </p:cNvSpPr>
          <p:nvPr/>
        </p:nvSpPr>
        <p:spPr>
          <a:xfrm>
            <a:off x="8808123" y="4148920"/>
            <a:ext cx="415844" cy="30848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42</a:t>
            </a:r>
            <a:endParaRPr lang="en-GB" sz="140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1" name="Szöveg helye 14">
            <a:extLst>
              <a:ext uri="{FF2B5EF4-FFF2-40B4-BE49-F238E27FC236}">
                <a16:creationId xmlns:a16="http://schemas.microsoft.com/office/drawing/2014/main" id="{D35FE567-D517-4DB3-B729-06515E5A8FE6}"/>
              </a:ext>
            </a:extLst>
          </p:cNvPr>
          <p:cNvSpPr txBox="1">
            <a:spLocks/>
          </p:cNvSpPr>
          <p:nvPr/>
        </p:nvSpPr>
        <p:spPr>
          <a:xfrm>
            <a:off x="8808612" y="4500100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6250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7" name="Szöveg helye 14">
            <a:extLst>
              <a:ext uri="{FF2B5EF4-FFF2-40B4-BE49-F238E27FC236}">
                <a16:creationId xmlns:a16="http://schemas.microsoft.com/office/drawing/2014/main" id="{438C7C54-C7F6-433D-B07A-C9DDFC3D60DA}"/>
              </a:ext>
            </a:extLst>
          </p:cNvPr>
          <p:cNvSpPr txBox="1">
            <a:spLocks/>
          </p:cNvSpPr>
          <p:nvPr/>
        </p:nvSpPr>
        <p:spPr>
          <a:xfrm>
            <a:off x="8808123" y="4825093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1600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2" name="Szöveg helye 14">
            <a:extLst>
              <a:ext uri="{FF2B5EF4-FFF2-40B4-BE49-F238E27FC236}">
                <a16:creationId xmlns:a16="http://schemas.microsoft.com/office/drawing/2014/main" id="{B2324159-4692-4D7E-B090-76FBB82C363B}"/>
              </a:ext>
            </a:extLst>
          </p:cNvPr>
          <p:cNvSpPr txBox="1">
            <a:spLocks/>
          </p:cNvSpPr>
          <p:nvPr/>
        </p:nvSpPr>
        <p:spPr>
          <a:xfrm>
            <a:off x="8807166" y="5148198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1220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6" name="Szöveg helye 14">
            <a:extLst>
              <a:ext uri="{FF2B5EF4-FFF2-40B4-BE49-F238E27FC236}">
                <a16:creationId xmlns:a16="http://schemas.microsoft.com/office/drawing/2014/main" id="{06C36179-A4CB-4464-9331-6366C962D8EF}"/>
              </a:ext>
            </a:extLst>
          </p:cNvPr>
          <p:cNvSpPr txBox="1">
            <a:spLocks/>
          </p:cNvSpPr>
          <p:nvPr/>
        </p:nvSpPr>
        <p:spPr>
          <a:xfrm>
            <a:off x="8801702" y="5467415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2456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58" name="Szöveg helye 14">
            <a:extLst>
              <a:ext uri="{FF2B5EF4-FFF2-40B4-BE49-F238E27FC236}">
                <a16:creationId xmlns:a16="http://schemas.microsoft.com/office/drawing/2014/main" id="{1887C935-9D7C-4B2D-801D-A5E2F1176308}"/>
              </a:ext>
            </a:extLst>
          </p:cNvPr>
          <p:cNvSpPr txBox="1">
            <a:spLocks/>
          </p:cNvSpPr>
          <p:nvPr/>
        </p:nvSpPr>
        <p:spPr>
          <a:xfrm>
            <a:off x="8799932" y="5784618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9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1530</a:t>
            </a:r>
            <a:endParaRPr lang="en-GB" sz="9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59" name="Kép 58" descr="A képen kerítés látható&#10;&#10;A leírás nagyon megbízható">
            <a:extLst>
              <a:ext uri="{FF2B5EF4-FFF2-40B4-BE49-F238E27FC236}">
                <a16:creationId xmlns:a16="http://schemas.microsoft.com/office/drawing/2014/main" id="{F83235A4-64F9-4150-81FB-E081C2EBA6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92" y="5453621"/>
            <a:ext cx="1363177" cy="634205"/>
          </a:xfrm>
          <a:prstGeom prst="rect">
            <a:avLst/>
          </a:prstGeom>
        </p:spPr>
      </p:pic>
      <p:sp>
        <p:nvSpPr>
          <p:cNvPr id="61" name="Szöveg helye 14">
            <a:extLst>
              <a:ext uri="{FF2B5EF4-FFF2-40B4-BE49-F238E27FC236}">
                <a16:creationId xmlns:a16="http://schemas.microsoft.com/office/drawing/2014/main" id="{3EE38B9B-CF59-4682-A6FF-5BB4D2361D16}"/>
              </a:ext>
            </a:extLst>
          </p:cNvPr>
          <p:cNvSpPr txBox="1">
            <a:spLocks/>
          </p:cNvSpPr>
          <p:nvPr/>
        </p:nvSpPr>
        <p:spPr>
          <a:xfrm>
            <a:off x="8824395" y="3842418"/>
            <a:ext cx="295070" cy="1666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spc="-15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89</a:t>
            </a:r>
            <a:endParaRPr lang="en-GB" sz="1400" spc="-150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67" name="Szöveg helye 14">
            <a:extLst>
              <a:ext uri="{FF2B5EF4-FFF2-40B4-BE49-F238E27FC236}">
                <a16:creationId xmlns:a16="http://schemas.microsoft.com/office/drawing/2014/main" id="{E6003D9E-81EA-4FBC-B8D5-4FB868DC9AC8}"/>
              </a:ext>
            </a:extLst>
          </p:cNvPr>
          <p:cNvSpPr txBox="1">
            <a:spLocks/>
          </p:cNvSpPr>
          <p:nvPr/>
        </p:nvSpPr>
        <p:spPr>
          <a:xfrm>
            <a:off x="4611764" y="4100006"/>
            <a:ext cx="2815750" cy="149730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Neurális hálót pedig azért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tanítottuk meg a válaszidő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becslésére, hogy egy új,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hipotetikus le-, vagy felskálázás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esetén is becslést tudjon adni</a:t>
            </a:r>
          </a:p>
        </p:txBody>
      </p:sp>
      <p:sp>
        <p:nvSpPr>
          <p:cNvPr id="69" name="Ábra 18" title="Sablon utasítási nyíl">
            <a:extLst>
              <a:ext uri="{FF2B5EF4-FFF2-40B4-BE49-F238E27FC236}">
                <a16:creationId xmlns:a16="http://schemas.microsoft.com/office/drawing/2014/main" id="{9D1375A1-0C29-4EBC-AF8F-AD4734BBB720}"/>
              </a:ext>
            </a:extLst>
          </p:cNvPr>
          <p:cNvSpPr/>
          <p:nvPr/>
        </p:nvSpPr>
        <p:spPr>
          <a:xfrm rot="19962612" flipH="1">
            <a:off x="7334248" y="737912"/>
            <a:ext cx="2764223" cy="446996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65" name="Kép 64">
            <a:extLst>
              <a:ext uri="{FF2B5EF4-FFF2-40B4-BE49-F238E27FC236}">
                <a16:creationId xmlns:a16="http://schemas.microsoft.com/office/drawing/2014/main" id="{AAB625A0-4D4E-4F18-B3D9-CBA98CC801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51" y="1181095"/>
            <a:ext cx="301090" cy="397870"/>
          </a:xfrm>
          <a:prstGeom prst="rect">
            <a:avLst/>
          </a:prstGeom>
        </p:spPr>
      </p:pic>
      <p:sp>
        <p:nvSpPr>
          <p:cNvPr id="66" name="Szöveg helye 14">
            <a:extLst>
              <a:ext uri="{FF2B5EF4-FFF2-40B4-BE49-F238E27FC236}">
                <a16:creationId xmlns:a16="http://schemas.microsoft.com/office/drawing/2014/main" id="{BED8F577-BE25-4B8A-8897-76C96DDA3FF5}"/>
              </a:ext>
            </a:extLst>
          </p:cNvPr>
          <p:cNvSpPr txBox="1">
            <a:spLocks/>
          </p:cNvSpPr>
          <p:nvPr/>
        </p:nvSpPr>
        <p:spPr>
          <a:xfrm>
            <a:off x="5182177" y="1215425"/>
            <a:ext cx="249511" cy="28681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+4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72" name="Egyenes összekötő 71" title="Elválasztó">
            <a:extLst>
              <a:ext uri="{FF2B5EF4-FFF2-40B4-BE49-F238E27FC236}">
                <a16:creationId xmlns:a16="http://schemas.microsoft.com/office/drawing/2014/main" id="{1AD695B3-A698-43E8-B5AD-2180F194632F}"/>
              </a:ext>
            </a:extLst>
          </p:cNvPr>
          <p:cNvCxnSpPr>
            <a:cxnSpLocks/>
          </p:cNvCxnSpPr>
          <p:nvPr/>
        </p:nvCxnSpPr>
        <p:spPr>
          <a:xfrm>
            <a:off x="4539635" y="1644277"/>
            <a:ext cx="102727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8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53DA449-0FF9-48DD-BCC0-AE833E8F8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9876" r="12751" b="204"/>
          <a:stretch/>
        </p:blipFill>
        <p:spPr>
          <a:xfrm>
            <a:off x="0" y="1437000"/>
            <a:ext cx="5702400" cy="4633200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Kutatási eredmények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6"/>
            <a:ext cx="3214303" cy="231003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Ezért felmerül a kérdés, hogy amikor a skálázás hatására létrejövő új értéket akarjuk becsülni, akkor nem használhatjuk-e fel a többi változót az új érték becslésére?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Vajon pontosabb becslést kapunk-e?</a:t>
            </a: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5563731" y="1596272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Korábban már láttuk, hogy a bementi változók nem teljesen függetlenek egymástól</a:t>
            </a:r>
          </a:p>
        </p:txBody>
      </p:sp>
    </p:spTree>
    <p:extLst>
      <p:ext uri="{BB962C8B-B14F-4D97-AF65-F5344CB8AC3E}">
        <p14:creationId xmlns:p14="http://schemas.microsoft.com/office/powerpoint/2010/main" val="270196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3C0B385E-F7A3-4413-A96B-6B623B0F9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" y="-1321448"/>
            <a:ext cx="8455600" cy="26043246"/>
          </a:xfrm>
          <a:prstGeom prst="rect">
            <a:avLst/>
          </a:prstGeom>
        </p:spPr>
      </p:pic>
      <p:sp>
        <p:nvSpPr>
          <p:cNvPr id="19" name="Téglalap 18">
            <a:extLst>
              <a:ext uri="{FF2B5EF4-FFF2-40B4-BE49-F238E27FC236}">
                <a16:creationId xmlns:a16="http://schemas.microsoft.com/office/drawing/2014/main" id="{CABABFE3-F6DC-4BD8-8680-BCAFBC95B747}"/>
              </a:ext>
            </a:extLst>
          </p:cNvPr>
          <p:cNvSpPr/>
          <p:nvPr/>
        </p:nvSpPr>
        <p:spPr>
          <a:xfrm>
            <a:off x="0" y="0"/>
            <a:ext cx="9383577" cy="1251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Kutatási eredmények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25</a:t>
            </a:fld>
            <a:endParaRPr lang="en-GB" dirty="0"/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6"/>
            <a:ext cx="3214303" cy="231003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Ezért felmerül a kérdés, hogy amikor a skálázás hatására létrejövő új értéket akarjuk becsülni, akkor nem használhatjuk-e fel a többi változót az új érték becslésére?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Vajon pontosabb becslést kapunk-e?</a:t>
            </a: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8631320" y="3524335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Az ábrán a becsült(y) és a valós(x) érték közötti összefüggés látható.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29614D40-3EA4-4C6B-8D84-5D6AE40A0D66}"/>
              </a:ext>
            </a:extLst>
          </p:cNvPr>
          <p:cNvSpPr/>
          <p:nvPr/>
        </p:nvSpPr>
        <p:spPr>
          <a:xfrm>
            <a:off x="0" y="6389425"/>
            <a:ext cx="9383577" cy="468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 helye 14">
            <a:extLst>
              <a:ext uri="{FF2B5EF4-FFF2-40B4-BE49-F238E27FC236}">
                <a16:creationId xmlns:a16="http://schemas.microsoft.com/office/drawing/2014/main" id="{6C9A5AED-FD12-4738-B6E2-CA32FEABE1A3}"/>
              </a:ext>
            </a:extLst>
          </p:cNvPr>
          <p:cNvSpPr txBox="1">
            <a:spLocks/>
          </p:cNvSpPr>
          <p:nvPr/>
        </p:nvSpPr>
        <p:spPr>
          <a:xfrm>
            <a:off x="8691081" y="4450991"/>
            <a:ext cx="2815750" cy="1500413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Következtetés: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többi változó aktuális értékének figyelembevételével pontosabb becslés adható a fel-, leskálázás után várható értékre.</a:t>
            </a:r>
          </a:p>
        </p:txBody>
      </p:sp>
    </p:spTree>
    <p:extLst>
      <p:ext uri="{BB962C8B-B14F-4D97-AF65-F5344CB8AC3E}">
        <p14:creationId xmlns:p14="http://schemas.microsoft.com/office/powerpoint/2010/main" val="235230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2.91667E-6 -0.66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1389 L 2.91667E-6 -0.66644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Kutatás során mért eredményekből levont tapasztalat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26</a:t>
            </a:fld>
            <a:endParaRPr lang="en-GB"/>
          </a:p>
        </p:txBody>
      </p:sp>
      <p:pic>
        <p:nvPicPr>
          <p:cNvPr id="33" name="Kép helyőrzője 32" descr="Tanár">
            <a:extLst>
              <a:ext uri="{FF2B5EF4-FFF2-40B4-BE49-F238E27FC236}">
                <a16:creationId xmlns:a16="http://schemas.microsoft.com/office/drawing/2014/main" id="{DDFE365F-F609-43BD-AA8F-F26828263D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4777" y="1689850"/>
            <a:ext cx="854075" cy="854075"/>
          </a:xfrm>
        </p:spPr>
      </p:pic>
      <p:sp>
        <p:nvSpPr>
          <p:cNvPr id="69" name="Ábra 18" title="Sablon utasítási nyíl">
            <a:extLst>
              <a:ext uri="{FF2B5EF4-FFF2-40B4-BE49-F238E27FC236}">
                <a16:creationId xmlns:a16="http://schemas.microsoft.com/office/drawing/2014/main" id="{6222D45C-6780-444E-B3B5-C241955D84C5}"/>
              </a:ext>
            </a:extLst>
          </p:cNvPr>
          <p:cNvSpPr/>
          <p:nvPr/>
        </p:nvSpPr>
        <p:spPr>
          <a:xfrm rot="19138126" flipH="1" flipV="1">
            <a:off x="7753235" y="3435104"/>
            <a:ext cx="511519" cy="63481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Szöveg helye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15692" y="3581680"/>
            <a:ext cx="1648931" cy="265324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While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EADBC84C-AB0B-4E47-80B6-028CBE8B48AD}"/>
              </a:ext>
            </a:extLst>
          </p:cNvPr>
          <p:cNvSpPr/>
          <p:nvPr/>
        </p:nvSpPr>
        <p:spPr>
          <a:xfrm>
            <a:off x="1385890" y="1377599"/>
            <a:ext cx="3652592" cy="4402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0" name="Szöveg helye 14">
            <a:extLst>
              <a:ext uri="{FF2B5EF4-FFF2-40B4-BE49-F238E27FC236}">
                <a16:creationId xmlns:a16="http://schemas.microsoft.com/office/drawing/2014/main" id="{F690B3C0-AE09-4AF2-BC66-C456A4F2A423}"/>
              </a:ext>
            </a:extLst>
          </p:cNvPr>
          <p:cNvSpPr txBox="1">
            <a:spLocks/>
          </p:cNvSpPr>
          <p:nvPr/>
        </p:nvSpPr>
        <p:spPr>
          <a:xfrm>
            <a:off x="1840062" y="1489468"/>
            <a:ext cx="2738379" cy="3520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Előnyök</a:t>
            </a:r>
            <a:endParaRPr lang="en-GB" sz="2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763BD9C9-9B70-4063-BFE0-310153355ED7}"/>
              </a:ext>
            </a:extLst>
          </p:cNvPr>
          <p:cNvSpPr/>
          <p:nvPr/>
        </p:nvSpPr>
        <p:spPr>
          <a:xfrm>
            <a:off x="7245189" y="1377599"/>
            <a:ext cx="3652592" cy="4402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6" name="Szöveg helye 14">
            <a:extLst>
              <a:ext uri="{FF2B5EF4-FFF2-40B4-BE49-F238E27FC236}">
                <a16:creationId xmlns:a16="http://schemas.microsoft.com/office/drawing/2014/main" id="{55E43FB5-FDED-4B17-8B7F-4B0B30D5DC1E}"/>
              </a:ext>
            </a:extLst>
          </p:cNvPr>
          <p:cNvSpPr txBox="1">
            <a:spLocks/>
          </p:cNvSpPr>
          <p:nvPr/>
        </p:nvSpPr>
        <p:spPr>
          <a:xfrm>
            <a:off x="7699362" y="1489468"/>
            <a:ext cx="2744246" cy="3520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Hátrányok</a:t>
            </a:r>
            <a:endParaRPr lang="en-GB" sz="2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0A9E96C6-AAD9-49E1-A427-FFF90B52B63F}"/>
              </a:ext>
            </a:extLst>
          </p:cNvPr>
          <p:cNvSpPr txBox="1">
            <a:spLocks/>
          </p:cNvSpPr>
          <p:nvPr/>
        </p:nvSpPr>
        <p:spPr>
          <a:xfrm>
            <a:off x="1696549" y="1948443"/>
            <a:ext cx="3054266" cy="3745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</a:pP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- A rendszer önmagától tanul. A peremfeltételeken kívül, a releváns bemeneti változók kiválasztása igényel szakértelmet.</a:t>
            </a:r>
          </a:p>
          <a:p>
            <a:pPr algn="l">
              <a:lnSpc>
                <a:spcPts val="2000"/>
              </a:lnSpc>
            </a:pPr>
            <a:endParaRPr lang="hu-HU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ts val="2000"/>
              </a:lnSpc>
            </a:pPr>
            <a:endParaRPr lang="hu-HU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ts val="2000"/>
              </a:lnSpc>
            </a:pPr>
            <a:endParaRPr lang="hu-HU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ts val="2000"/>
              </a:lnSpc>
            </a:pPr>
            <a:r>
              <a:rPr lang="hu-HU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Nem elegendő számú és nem megfelelő metrikákat használtuk fel.</a:t>
            </a:r>
          </a:p>
          <a:p>
            <a:pPr algn="l">
              <a:lnSpc>
                <a:spcPts val="2000"/>
              </a:lnSpc>
            </a:pPr>
            <a:r>
              <a:rPr lang="hu-HU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Az elhelyezett szolgáltatás nem fedte le jól a lehetséges eseteket</a:t>
            </a:r>
            <a:endParaRPr lang="en-GB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Szöveg helye 14">
            <a:extLst>
              <a:ext uri="{FF2B5EF4-FFF2-40B4-BE49-F238E27FC236}">
                <a16:creationId xmlns:a16="http://schemas.microsoft.com/office/drawing/2014/main" id="{B10BEFE2-5E85-4441-9172-6EA0F240C663}"/>
              </a:ext>
            </a:extLst>
          </p:cNvPr>
          <p:cNvSpPr txBox="1">
            <a:spLocks/>
          </p:cNvSpPr>
          <p:nvPr/>
        </p:nvSpPr>
        <p:spPr>
          <a:xfrm>
            <a:off x="7582237" y="1948443"/>
            <a:ext cx="3054266" cy="3745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</a:pP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- A tanításához idő szükséges</a:t>
            </a:r>
          </a:p>
          <a:p>
            <a:pPr algn="l">
              <a:lnSpc>
                <a:spcPts val="2000"/>
              </a:lnSpc>
            </a:pPr>
            <a:r>
              <a:rPr lang="hu-HU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Minél pontosabb becslést akarunk annál több mérésre és annál több időre van szükség.</a:t>
            </a:r>
          </a:p>
          <a:p>
            <a:pPr algn="l">
              <a:lnSpc>
                <a:spcPts val="2000"/>
              </a:lnSpc>
            </a:pPr>
            <a:r>
              <a:rPr lang="hu-HU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Ha változik a rendszer konfiguráció-ja akkor újra kell tanulnia a belső változók közötti összefüggéseket</a:t>
            </a:r>
          </a:p>
          <a:p>
            <a:pPr algn="l">
              <a:lnSpc>
                <a:spcPts val="2000"/>
              </a:lnSpc>
            </a:pPr>
            <a:r>
              <a:rPr lang="hu-HU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A válaszidő, vagy a célváltozó helyes megválasztása a szakértő feladata.</a:t>
            </a:r>
            <a:endParaRPr lang="en-GB" dirty="0">
              <a:solidFill>
                <a:schemeClr val="tx2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7">
            <a:extLst>
              <a:ext uri="{FF2B5EF4-FFF2-40B4-BE49-F238E27FC236}">
                <a16:creationId xmlns:a16="http://schemas.microsoft.com/office/drawing/2014/main" id="{97E6424D-9B70-4E43-B69A-CB708892E539}"/>
              </a:ext>
            </a:extLst>
          </p:cNvPr>
          <p:cNvSpPr txBox="1">
            <a:spLocks/>
          </p:cNvSpPr>
          <p:nvPr/>
        </p:nvSpPr>
        <p:spPr>
          <a:xfrm>
            <a:off x="5668969" y="3073556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?</a:t>
            </a:r>
            <a:endParaRPr lang="en-GB" sz="6000" dirty="0"/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88A6081A-A8BE-485A-8108-212ABC914711}"/>
              </a:ext>
            </a:extLst>
          </p:cNvPr>
          <p:cNvSpPr txBox="1">
            <a:spLocks/>
          </p:cNvSpPr>
          <p:nvPr/>
        </p:nvSpPr>
        <p:spPr>
          <a:xfrm>
            <a:off x="1840062" y="3429000"/>
            <a:ext cx="2738379" cy="3520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Hibák</a:t>
            </a:r>
            <a:endParaRPr lang="en-GB" sz="2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4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41143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Működő alkalmazás és partnerek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27</a:t>
            </a:fld>
            <a:endParaRPr lang="en-GB" dirty="0"/>
          </a:p>
        </p:txBody>
      </p:sp>
      <p:pic>
        <p:nvPicPr>
          <p:cNvPr id="6" name="Kép 5" descr="A képen rajz látható&#10;&#10;Automatikusan generált leírás">
            <a:extLst>
              <a:ext uri="{FF2B5EF4-FFF2-40B4-BE49-F238E27FC236}">
                <a16:creationId xmlns:a16="http://schemas.microsoft.com/office/drawing/2014/main" id="{9C1BB8AF-1F96-4A4A-88C8-8372AF04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43" y="1417920"/>
            <a:ext cx="6071616" cy="2279904"/>
          </a:xfrm>
          <a:prstGeom prst="rect">
            <a:avLst/>
          </a:prstGeom>
        </p:spPr>
      </p:pic>
      <p:pic>
        <p:nvPicPr>
          <p:cNvPr id="8" name="Kép 7" descr="A képen ing, rajz látható&#10;&#10;Automatikusan generált leírás">
            <a:hlinkClick r:id="rId4"/>
            <a:extLst>
              <a:ext uri="{FF2B5EF4-FFF2-40B4-BE49-F238E27FC236}">
                <a16:creationId xmlns:a16="http://schemas.microsoft.com/office/drawing/2014/main" id="{62193573-3973-4353-A0A1-8909045EC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6" y="4153707"/>
            <a:ext cx="2857899" cy="1905266"/>
          </a:xfrm>
          <a:prstGeom prst="rect">
            <a:avLst/>
          </a:prstGeom>
        </p:spPr>
      </p:pic>
      <p:pic>
        <p:nvPicPr>
          <p:cNvPr id="10" name="Kép 9" descr="A képen virág látható&#10;&#10;Automatikusan generált leírás">
            <a:extLst>
              <a:ext uri="{FF2B5EF4-FFF2-40B4-BE49-F238E27FC236}">
                <a16:creationId xmlns:a16="http://schemas.microsoft.com/office/drawing/2014/main" id="{90BE702E-ED16-4C07-9C73-DCB68B8DF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22" y="4184433"/>
            <a:ext cx="3057378" cy="2043348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DCE6F679-6839-44C0-883D-E438B96B02DE}"/>
              </a:ext>
            </a:extLst>
          </p:cNvPr>
          <p:cNvSpPr txBox="1"/>
          <p:nvPr/>
        </p:nvSpPr>
        <p:spPr>
          <a:xfrm>
            <a:off x="3336791" y="4286743"/>
            <a:ext cx="51626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COLA Project – Cloud Orchestration</a:t>
            </a:r>
            <a:endParaRPr lang="hu-HU" dirty="0"/>
          </a:p>
          <a:p>
            <a:r>
              <a:rPr lang="en-US" dirty="0"/>
              <a:t>at the Level of Application (COLA) receives</a:t>
            </a:r>
            <a:endParaRPr lang="hu-HU" dirty="0"/>
          </a:p>
          <a:p>
            <a:r>
              <a:rPr lang="en-US" dirty="0"/>
              <a:t>funding from the European Union’s</a:t>
            </a:r>
            <a:endParaRPr lang="hu-HU" dirty="0"/>
          </a:p>
          <a:p>
            <a:r>
              <a:rPr lang="en-US" dirty="0"/>
              <a:t>Horizon 2020 research and innovation</a:t>
            </a:r>
            <a:endParaRPr lang="hu-HU" dirty="0"/>
          </a:p>
          <a:p>
            <a:r>
              <a:rPr lang="en-US" dirty="0"/>
              <a:t>program under grant agreement</a:t>
            </a:r>
            <a:endParaRPr lang="hu-HU" dirty="0"/>
          </a:p>
          <a:p>
            <a:r>
              <a:rPr lang="en-US" dirty="0"/>
              <a:t>No 731574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3785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Teszt Esetek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28</a:t>
            </a:fld>
            <a:endParaRPr lang="en-GB" dirty="0"/>
          </a:p>
        </p:txBody>
      </p:sp>
      <p:sp>
        <p:nvSpPr>
          <p:cNvPr id="15" name="Szöveg helye 17">
            <a:extLst>
              <a:ext uri="{FF2B5EF4-FFF2-40B4-BE49-F238E27FC236}">
                <a16:creationId xmlns:a16="http://schemas.microsoft.com/office/drawing/2014/main" id="{C9622788-D259-4E70-8012-CD322B0D0B9E}"/>
              </a:ext>
            </a:extLst>
          </p:cNvPr>
          <p:cNvSpPr txBox="1">
            <a:spLocks/>
          </p:cNvSpPr>
          <p:nvPr/>
        </p:nvSpPr>
        <p:spPr>
          <a:xfrm>
            <a:off x="3550972" y="1601567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!</a:t>
            </a:r>
            <a:endParaRPr lang="en-GB" sz="6000" dirty="0"/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válaszidőt ebben a tartományban szeretném tartani.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555473" y="1685106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Bevezetés a tesztek felépítéséhez.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Melyiktől mit várunk.</a:t>
            </a:r>
          </a:p>
        </p:txBody>
      </p:sp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51" y="1028695"/>
            <a:ext cx="301090" cy="397870"/>
          </a:xfrm>
          <a:prstGeom prst="rect">
            <a:avLst/>
          </a:prstGeom>
        </p:spPr>
      </p:pic>
      <p:sp>
        <p:nvSpPr>
          <p:cNvPr id="73" name="Szöveg helye 14">
            <a:extLst>
              <a:ext uri="{FF2B5EF4-FFF2-40B4-BE49-F238E27FC236}">
                <a16:creationId xmlns:a16="http://schemas.microsoft.com/office/drawing/2014/main" id="{D918B393-9247-4759-8106-6825ECA30843}"/>
              </a:ext>
            </a:extLst>
          </p:cNvPr>
          <p:cNvSpPr txBox="1">
            <a:spLocks/>
          </p:cNvSpPr>
          <p:nvPr/>
        </p:nvSpPr>
        <p:spPr>
          <a:xfrm>
            <a:off x="431999" y="2703276"/>
            <a:ext cx="6451731" cy="802081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típusú metrikát mérünk</a:t>
            </a:r>
          </a:p>
        </p:txBody>
      </p:sp>
      <p:sp>
        <p:nvSpPr>
          <p:cNvPr id="74" name="Szöveg helye 14">
            <a:extLst>
              <a:ext uri="{FF2B5EF4-FFF2-40B4-BE49-F238E27FC236}">
                <a16:creationId xmlns:a16="http://schemas.microsoft.com/office/drawing/2014/main" id="{3196A6A1-48E3-43CD-B7B8-71C605CE4D06}"/>
              </a:ext>
            </a:extLst>
          </p:cNvPr>
          <p:cNvSpPr txBox="1">
            <a:spLocks/>
          </p:cNvSpPr>
          <p:nvPr/>
        </p:nvSpPr>
        <p:spPr>
          <a:xfrm>
            <a:off x="431999" y="3646246"/>
            <a:ext cx="6164864" cy="230506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 – hoz köthető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Memoriához</a:t>
            </a:r>
            <a:r>
              <a:rPr lang="hu-HU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köthető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IO/Háttértárolóhoz köthető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hu-HU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Hálozati</a:t>
            </a:r>
            <a:r>
              <a:rPr lang="hu-HU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adatforgalomhoz köthető</a:t>
            </a:r>
          </a:p>
        </p:txBody>
      </p:sp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2703276"/>
            <a:ext cx="4406619" cy="802081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Minden esetben</a:t>
            </a:r>
          </a:p>
        </p:txBody>
      </p:sp>
      <p:sp>
        <p:nvSpPr>
          <p:cNvPr id="76" name="Szöveg helye 14">
            <a:extLst>
              <a:ext uri="{FF2B5EF4-FFF2-40B4-BE49-F238E27FC236}">
                <a16:creationId xmlns:a16="http://schemas.microsoft.com/office/drawing/2014/main" id="{EF6771B4-AFDB-45ED-B220-8699C6E8999F}"/>
              </a:ext>
            </a:extLst>
          </p:cNvPr>
          <p:cNvSpPr txBox="1">
            <a:spLocks/>
          </p:cNvSpPr>
          <p:nvPr/>
        </p:nvSpPr>
        <p:spPr>
          <a:xfrm>
            <a:off x="7601035" y="3646246"/>
            <a:ext cx="4017774" cy="230506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beérkező kérés időpontja és a visszaadott </a:t>
            </a:r>
            <a:r>
              <a:rPr lang="hu-HU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eremény</a:t>
            </a:r>
            <a:r>
              <a:rPr lang="hu-HU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között eltelt időt – továbbiakban </a:t>
            </a:r>
            <a:r>
              <a:rPr lang="hu-HU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Válaszidőt</a:t>
            </a:r>
            <a:r>
              <a:rPr lang="hu-HU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akarjuk egy előre meghatározott sávban tartani.</a:t>
            </a:r>
          </a:p>
        </p:txBody>
      </p:sp>
    </p:spTree>
    <p:extLst>
      <p:ext uri="{BB962C8B-B14F-4D97-AF65-F5344CB8AC3E}">
        <p14:creationId xmlns:p14="http://schemas.microsoft.com/office/powerpoint/2010/main" val="4733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Teszt Esetek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29</a:t>
            </a:fld>
            <a:endParaRPr lang="en-GB" dirty="0"/>
          </a:p>
        </p:txBody>
      </p:sp>
      <p:sp>
        <p:nvSpPr>
          <p:cNvPr id="15" name="Szöveg helye 17">
            <a:extLst>
              <a:ext uri="{FF2B5EF4-FFF2-40B4-BE49-F238E27FC236}">
                <a16:creationId xmlns:a16="http://schemas.microsoft.com/office/drawing/2014/main" id="{C9622788-D259-4E70-8012-CD322B0D0B9E}"/>
              </a:ext>
            </a:extLst>
          </p:cNvPr>
          <p:cNvSpPr txBox="1">
            <a:spLocks/>
          </p:cNvSpPr>
          <p:nvPr/>
        </p:nvSpPr>
        <p:spPr>
          <a:xfrm>
            <a:off x="3550972" y="1601567"/>
            <a:ext cx="85406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!</a:t>
            </a:r>
            <a:endParaRPr lang="en-GB" sz="6000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555473" y="1685106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Bevezetés a tesztek felépítéséhez.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Melyiktől mit várunk.</a:t>
            </a:r>
          </a:p>
        </p:txBody>
      </p:sp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51" y="1028695"/>
            <a:ext cx="301090" cy="39787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28532DE9-0AD1-40D1-A4B3-BF577094021F}"/>
              </a:ext>
            </a:extLst>
          </p:cNvPr>
          <p:cNvGrpSpPr/>
          <p:nvPr/>
        </p:nvGrpSpPr>
        <p:grpSpPr>
          <a:xfrm>
            <a:off x="431999" y="2703276"/>
            <a:ext cx="6451731" cy="3248032"/>
            <a:chOff x="431999" y="2703276"/>
            <a:chExt cx="6451731" cy="3248032"/>
          </a:xfrm>
        </p:grpSpPr>
        <p:sp>
          <p:nvSpPr>
            <p:cNvPr id="73" name="Szöveg helye 14">
              <a:extLst>
                <a:ext uri="{FF2B5EF4-FFF2-40B4-BE49-F238E27FC236}">
                  <a16:creationId xmlns:a16="http://schemas.microsoft.com/office/drawing/2014/main" id="{D918B393-9247-4759-8106-6825ECA30843}"/>
                </a:ext>
              </a:extLst>
            </p:cNvPr>
            <p:cNvSpPr txBox="1">
              <a:spLocks/>
            </p:cNvSpPr>
            <p:nvPr/>
          </p:nvSpPr>
          <p:spPr>
            <a:xfrm>
              <a:off x="431999" y="2703276"/>
              <a:ext cx="6451731" cy="802081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típusú metrikát mérünk</a:t>
              </a:r>
            </a:p>
          </p:txBody>
        </p:sp>
        <p:sp>
          <p:nvSpPr>
            <p:cNvPr id="74" name="Szöveg helye 14">
              <a:extLst>
                <a:ext uri="{FF2B5EF4-FFF2-40B4-BE49-F238E27FC236}">
                  <a16:creationId xmlns:a16="http://schemas.microsoft.com/office/drawing/2014/main" id="{3196A6A1-48E3-43CD-B7B8-71C605CE4D06}"/>
                </a:ext>
              </a:extLst>
            </p:cNvPr>
            <p:cNvSpPr txBox="1">
              <a:spLocks/>
            </p:cNvSpPr>
            <p:nvPr/>
          </p:nvSpPr>
          <p:spPr>
            <a:xfrm>
              <a:off x="431999" y="3646246"/>
              <a:ext cx="6164864" cy="2305062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l">
                <a:lnSpc>
                  <a:spcPct val="100000"/>
                </a:lnSpc>
                <a:buFontTx/>
                <a:buChar char="-"/>
              </a:pPr>
              <a:r>
                <a:rPr lang="hu-HU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CPU – hoz köthető</a:t>
              </a:r>
            </a:p>
            <a:p>
              <a:pPr marL="342900" indent="-342900" algn="l">
                <a:lnSpc>
                  <a:spcPct val="100000"/>
                </a:lnSpc>
                <a:buFontTx/>
                <a:buChar char="-"/>
              </a:pPr>
              <a:r>
                <a:rPr lang="hu-HU" sz="2400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Memoriához</a:t>
              </a:r>
              <a:r>
                <a:rPr lang="hu-HU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köthető</a:t>
              </a:r>
            </a:p>
            <a:p>
              <a:pPr marL="342900" indent="-342900" algn="l">
                <a:lnSpc>
                  <a:spcPct val="100000"/>
                </a:lnSpc>
                <a:buFontTx/>
                <a:buChar char="-"/>
              </a:pPr>
              <a:r>
                <a:rPr lang="hu-HU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IO/Háttértárolóhoz köthető</a:t>
              </a:r>
            </a:p>
            <a:p>
              <a:pPr marL="342900" indent="-342900" algn="l">
                <a:lnSpc>
                  <a:spcPct val="100000"/>
                </a:lnSpc>
                <a:buFontTx/>
                <a:buChar char="-"/>
              </a:pPr>
              <a:r>
                <a:rPr lang="hu-HU" sz="2400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Hálozati</a:t>
              </a:r>
              <a:r>
                <a:rPr lang="hu-HU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adatforgalomhoz köthető</a:t>
              </a:r>
            </a:p>
          </p:txBody>
        </p:sp>
      </p:grpSp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4406619" cy="882289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Minden esetben</a:t>
            </a:r>
          </a:p>
        </p:txBody>
      </p:sp>
      <p:sp>
        <p:nvSpPr>
          <p:cNvPr id="76" name="Szöveg helye 14">
            <a:extLst>
              <a:ext uri="{FF2B5EF4-FFF2-40B4-BE49-F238E27FC236}">
                <a16:creationId xmlns:a16="http://schemas.microsoft.com/office/drawing/2014/main" id="{EF6771B4-AFDB-45ED-B220-8699C6E8999F}"/>
              </a:ext>
            </a:extLst>
          </p:cNvPr>
          <p:cNvSpPr txBox="1">
            <a:spLocks/>
          </p:cNvSpPr>
          <p:nvPr/>
        </p:nvSpPr>
        <p:spPr>
          <a:xfrm>
            <a:off x="7601035" y="1411861"/>
            <a:ext cx="4017774" cy="453944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Mind a négy típushoz készítettem egy olyan programot ami az adott metrikával lesz összefüggésben. (később egyenként is kifejtve)</a:t>
            </a:r>
          </a:p>
          <a:p>
            <a:pPr algn="l">
              <a:lnSpc>
                <a:spcPct val="100000"/>
              </a:lnSpc>
            </a:pPr>
            <a:endParaRPr lang="hu-HU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Például olyan alkalmazás amelyről tudjuk, hogy nem generál hálózati forgalmat, de számítás igényes. Ezzel csak a CPU terhelésére leszünk hatással</a:t>
            </a:r>
          </a:p>
        </p:txBody>
      </p:sp>
    </p:spTree>
    <p:extLst>
      <p:ext uri="{BB962C8B-B14F-4D97-AF65-F5344CB8AC3E}">
        <p14:creationId xmlns:p14="http://schemas.microsoft.com/office/powerpoint/2010/main" val="42301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48148E-6 L 5.55112E-17 -0.3388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zöveg helye 14">
            <a:extLst>
              <a:ext uri="{FF2B5EF4-FFF2-40B4-BE49-F238E27FC236}">
                <a16:creationId xmlns:a16="http://schemas.microsoft.com/office/drawing/2014/main" id="{8CD5D8BD-E8C4-4115-A3F4-868CA077D8C7}"/>
              </a:ext>
            </a:extLst>
          </p:cNvPr>
          <p:cNvSpPr txBox="1">
            <a:spLocks/>
          </p:cNvSpPr>
          <p:nvPr/>
        </p:nvSpPr>
        <p:spPr>
          <a:xfrm>
            <a:off x="1322519" y="5730156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Valós kéréseket küldünk a web szervernek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ím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hu-HU" dirty="0"/>
              <a:t>Tanulás a válaszidő becslésére</a:t>
            </a:r>
            <a:endParaRPr lang="en-GB" noProof="0" dirty="0"/>
          </a:p>
        </p:txBody>
      </p:sp>
      <p:cxnSp>
        <p:nvCxnSpPr>
          <p:cNvPr id="26" name="Egyenes összekötő 25" descr="Első elválasztó a dián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 descr="Második elválasztó a dián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7" name="Kép helye 6"/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tretch>
            <a:fillRect/>
          </a:stretch>
        </p:blipFill>
        <p:spPr>
          <a:xfrm>
            <a:off x="5472596" y="2099813"/>
            <a:ext cx="854075" cy="854075"/>
          </a:xfrm>
        </p:spPr>
      </p:pic>
      <p:cxnSp>
        <p:nvCxnSpPr>
          <p:cNvPr id="9" name="Egyenes összekötő nyíllal 8"/>
          <p:cNvCxnSpPr>
            <a:cxnSpLocks/>
            <a:stCxn id="19" idx="0"/>
          </p:cNvCxnSpPr>
          <p:nvPr/>
        </p:nvCxnSpPr>
        <p:spPr>
          <a:xfrm rot="5400000" flipH="1" flipV="1">
            <a:off x="5584618" y="-835188"/>
            <a:ext cx="663435" cy="5388529"/>
          </a:xfrm>
          <a:prstGeom prst="bentConnector2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5020543" y="1080000"/>
            <a:ext cx="6284766" cy="5507190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Kép hely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23" y="1421745"/>
            <a:ext cx="854075" cy="854075"/>
          </a:xfrm>
          <a:prstGeom prst="rect">
            <a:avLst/>
          </a:prstGeom>
        </p:spPr>
      </p:pic>
      <p:cxnSp>
        <p:nvCxnSpPr>
          <p:cNvPr id="13" name="Szögletes összekötő 12"/>
          <p:cNvCxnSpPr>
            <a:stCxn id="30" idx="1"/>
            <a:endCxn id="7" idx="3"/>
          </p:cNvCxnSpPr>
          <p:nvPr/>
        </p:nvCxnSpPr>
        <p:spPr>
          <a:xfrm rot="10800000" flipV="1">
            <a:off x="6326671" y="1848783"/>
            <a:ext cx="2290952" cy="678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zöveg helye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22519" y="5375335"/>
            <a:ext cx="2160587" cy="354821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hu-HU" noProof="0" dirty="0"/>
              <a:t>Tanuló fázis 1</a:t>
            </a:r>
            <a:endParaRPr lang="en-GB" noProof="0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6767E2C4-A624-470B-8F92-9054393B06BD}"/>
              </a:ext>
            </a:extLst>
          </p:cNvPr>
          <p:cNvSpPr/>
          <p:nvPr/>
        </p:nvSpPr>
        <p:spPr>
          <a:xfrm>
            <a:off x="1302589" y="3105503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Külső forrást használok a kérések generálásához 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ez helyettesíti a valós felhasználókat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" name="Kép helye 56">
            <a:extLst>
              <a:ext uri="{FF2B5EF4-FFF2-40B4-BE49-F238E27FC236}">
                <a16:creationId xmlns:a16="http://schemas.microsoft.com/office/drawing/2014/main" id="{F65D5328-5ACA-4101-BBA6-BC73FFE0A3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12" y="2190793"/>
            <a:ext cx="672117" cy="672117"/>
          </a:xfrm>
          <a:prstGeom prst="rect">
            <a:avLst/>
          </a:prstGeom>
        </p:spPr>
      </p:pic>
      <p:sp>
        <p:nvSpPr>
          <p:cNvPr id="25" name="Ábra 18" title="Sablon utasítási nyíl">
            <a:extLst>
              <a:ext uri="{FF2B5EF4-FFF2-40B4-BE49-F238E27FC236}">
                <a16:creationId xmlns:a16="http://schemas.microsoft.com/office/drawing/2014/main" id="{89BBB10A-C191-489C-8126-F2E2C6223277}"/>
              </a:ext>
            </a:extLst>
          </p:cNvPr>
          <p:cNvSpPr/>
          <p:nvPr/>
        </p:nvSpPr>
        <p:spPr>
          <a:xfrm rot="12502157" flipH="1" flipV="1">
            <a:off x="2102559" y="1364381"/>
            <a:ext cx="680832" cy="102237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8E86F7E5-9B04-4BD7-85F7-72D5B4C2862A}"/>
              </a:ext>
            </a:extLst>
          </p:cNvPr>
          <p:cNvSpPr txBox="1">
            <a:spLocks/>
          </p:cNvSpPr>
          <p:nvPr/>
        </p:nvSpPr>
        <p:spPr>
          <a:xfrm>
            <a:off x="1161988" y="1120021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Input requests 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időben változó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62218DCF-42AE-4CB6-96C2-BE51725BB0DE}"/>
              </a:ext>
            </a:extLst>
          </p:cNvPr>
          <p:cNvSpPr/>
          <p:nvPr/>
        </p:nvSpPr>
        <p:spPr>
          <a:xfrm>
            <a:off x="5204526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Optimizer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8D5E77D0-1BBF-4BD8-A9F3-4BC2A8292FC5}"/>
              </a:ext>
            </a:extLst>
          </p:cNvPr>
          <p:cNvSpPr/>
          <p:nvPr/>
        </p:nvSpPr>
        <p:spPr>
          <a:xfrm>
            <a:off x="8321077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Apache Web Server</a:t>
            </a:r>
          </a:p>
        </p:txBody>
      </p:sp>
      <p:pic>
        <p:nvPicPr>
          <p:cNvPr id="31" name="Kép 30">
            <a:extLst>
              <a:ext uri="{FF2B5EF4-FFF2-40B4-BE49-F238E27FC236}">
                <a16:creationId xmlns:a16="http://schemas.microsoft.com/office/drawing/2014/main" id="{77DD19DD-F106-49C7-84DD-EC79C116C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7" y="1286447"/>
            <a:ext cx="400050" cy="476250"/>
          </a:xfrm>
          <a:prstGeom prst="rect">
            <a:avLst/>
          </a:prstGeom>
        </p:spPr>
      </p:pic>
      <p:sp>
        <p:nvSpPr>
          <p:cNvPr id="32" name="Téglalap 31">
            <a:extLst>
              <a:ext uri="{FF2B5EF4-FFF2-40B4-BE49-F238E27FC236}">
                <a16:creationId xmlns:a16="http://schemas.microsoft.com/office/drawing/2014/main" id="{9BF98C93-0F0F-4894-9DD3-BD5CBAC524D2}"/>
              </a:ext>
            </a:extLst>
          </p:cNvPr>
          <p:cNvSpPr/>
          <p:nvPr/>
        </p:nvSpPr>
        <p:spPr>
          <a:xfrm>
            <a:off x="5203457" y="3116790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Optimizer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7EE0E104-5198-47C6-A0A8-ED3B57EC35C3}"/>
              </a:ext>
            </a:extLst>
          </p:cNvPr>
          <p:cNvSpPr txBox="1">
            <a:spLocks/>
          </p:cNvSpPr>
          <p:nvPr/>
        </p:nvSpPr>
        <p:spPr>
          <a:xfrm>
            <a:off x="5213421" y="3605560"/>
            <a:ext cx="2160588" cy="14435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Naplózza és összegyűjti a bejövő adatokat, úgy mint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- Request rate</a:t>
            </a:r>
            <a:b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és a válaszidőt szintén megmérjük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C607F53-93EC-4D4D-B7D4-8360D1E83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952" y="2513848"/>
            <a:ext cx="400050" cy="476250"/>
          </a:xfrm>
          <a:prstGeom prst="rect">
            <a:avLst/>
          </a:prstGeom>
        </p:spPr>
      </p:pic>
      <p:sp>
        <p:nvSpPr>
          <p:cNvPr id="35" name="Szöveg helye 19">
            <a:extLst>
              <a:ext uri="{FF2B5EF4-FFF2-40B4-BE49-F238E27FC236}">
                <a16:creationId xmlns:a16="http://schemas.microsoft.com/office/drawing/2014/main" id="{C94D307F-760F-40A2-9B43-134E8189EE20}"/>
              </a:ext>
            </a:extLst>
          </p:cNvPr>
          <p:cNvSpPr txBox="1">
            <a:spLocks/>
          </p:cNvSpPr>
          <p:nvPr/>
        </p:nvSpPr>
        <p:spPr>
          <a:xfrm>
            <a:off x="3362938" y="1195207"/>
            <a:ext cx="1657605" cy="203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Input request</a:t>
            </a:r>
            <a:endParaRPr lang="en-GB" sz="1400" dirty="0"/>
          </a:p>
        </p:txBody>
      </p:sp>
      <p:sp>
        <p:nvSpPr>
          <p:cNvPr id="45" name="Szöveg helye 17">
            <a:extLst>
              <a:ext uri="{FF2B5EF4-FFF2-40B4-BE49-F238E27FC236}">
                <a16:creationId xmlns:a16="http://schemas.microsoft.com/office/drawing/2014/main" id="{979C32AA-BA80-4B7A-A1A7-59FBCBEF996D}"/>
              </a:ext>
            </a:extLst>
          </p:cNvPr>
          <p:cNvSpPr txBox="1">
            <a:spLocks/>
          </p:cNvSpPr>
          <p:nvPr/>
        </p:nvSpPr>
        <p:spPr>
          <a:xfrm>
            <a:off x="9696660" y="1157460"/>
            <a:ext cx="2013832" cy="854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Virtual Machine</a:t>
            </a:r>
            <a:r>
              <a:rPr lang="hu-HU" dirty="0"/>
              <a:t>s</a:t>
            </a:r>
            <a:endParaRPr lang="en-GB" dirty="0"/>
          </a:p>
        </p:txBody>
      </p:sp>
      <p:pic>
        <p:nvPicPr>
          <p:cNvPr id="46" name="Kép helye 6">
            <a:extLst>
              <a:ext uri="{FF2B5EF4-FFF2-40B4-BE49-F238E27FC236}">
                <a16:creationId xmlns:a16="http://schemas.microsoft.com/office/drawing/2014/main" id="{918F8690-A4BF-4368-A7EA-E11E311C9A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666621" y="1421745"/>
            <a:ext cx="854075" cy="854075"/>
          </a:xfrm>
          <a:prstGeom prst="rect">
            <a:avLst/>
          </a:prstGeom>
        </p:spPr>
      </p:pic>
      <p:pic>
        <p:nvPicPr>
          <p:cNvPr id="47" name="Kép helye 6">
            <a:extLst>
              <a:ext uri="{FF2B5EF4-FFF2-40B4-BE49-F238E27FC236}">
                <a16:creationId xmlns:a16="http://schemas.microsoft.com/office/drawing/2014/main" id="{7D2D2EB6-1BA4-445E-B751-59AC197CCE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19021" y="1574145"/>
            <a:ext cx="854075" cy="854075"/>
          </a:xfrm>
          <a:prstGeom prst="rect">
            <a:avLst/>
          </a:prstGeom>
        </p:spPr>
      </p:pic>
      <p:pic>
        <p:nvPicPr>
          <p:cNvPr id="48" name="Kép helye 6">
            <a:extLst>
              <a:ext uri="{FF2B5EF4-FFF2-40B4-BE49-F238E27FC236}">
                <a16:creationId xmlns:a16="http://schemas.microsoft.com/office/drawing/2014/main" id="{EA3B7C10-B4C1-434D-B274-5F6BA1CED7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971421" y="1726545"/>
            <a:ext cx="854075" cy="854075"/>
          </a:xfrm>
          <a:prstGeom prst="rect">
            <a:avLst/>
          </a:prstGeom>
        </p:spPr>
      </p:pic>
      <p:pic>
        <p:nvPicPr>
          <p:cNvPr id="49" name="Kép helye 6">
            <a:extLst>
              <a:ext uri="{FF2B5EF4-FFF2-40B4-BE49-F238E27FC236}">
                <a16:creationId xmlns:a16="http://schemas.microsoft.com/office/drawing/2014/main" id="{F7A6309A-FF41-442A-8AD1-173F7CBBD1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123821" y="1878945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30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619867" y="422874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Minden REST API mögött van egy kis java program</a:t>
            </a:r>
          </a:p>
        </p:txBody>
      </p:sp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23" y="2602281"/>
            <a:ext cx="301090" cy="397870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1C1A85E5-77D7-4EF8-8FC2-71D9F5304846}"/>
              </a:ext>
            </a:extLst>
          </p:cNvPr>
          <p:cNvSpPr/>
          <p:nvPr/>
        </p:nvSpPr>
        <p:spPr>
          <a:xfrm>
            <a:off x="7358745" y="327370"/>
            <a:ext cx="4285143" cy="549864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E37E9A0C-4BA6-4E69-8914-935C31A46E0A}"/>
              </a:ext>
            </a:extLst>
          </p:cNvPr>
          <p:cNvSpPr txBox="1">
            <a:spLocks/>
          </p:cNvSpPr>
          <p:nvPr/>
        </p:nvSpPr>
        <p:spPr>
          <a:xfrm>
            <a:off x="7727507" y="3000151"/>
            <a:ext cx="3907580" cy="2645906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5"/>
              </a:rPr>
              <a:t>http://localhost/cpu/BaseTest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http://localhost/cpu/Test1{param}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http://localhost/cpu/Test2{param}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7"/>
              </a:rPr>
              <a:t>http://localhost/io/BaseTest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8"/>
              </a:rPr>
              <a:t>http://localhost/io/Test1{param}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/>
              </a:rPr>
              <a:t>http://localhost/network/BaseTest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/>
              </a:rPr>
              <a:t>http://localhost/network/{param}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  <p:pic>
        <p:nvPicPr>
          <p:cNvPr id="35" name="Kép 34" descr="A képen szöveg látható&#10;&#10;Automatikusan generált leírás">
            <a:extLst>
              <a:ext uri="{FF2B5EF4-FFF2-40B4-BE49-F238E27FC236}">
                <a16:creationId xmlns:a16="http://schemas.microsoft.com/office/drawing/2014/main" id="{1DC37D20-DD15-4405-92E7-F30DD129AD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34" y="1411861"/>
            <a:ext cx="6248400" cy="4419600"/>
          </a:xfrm>
          <a:prstGeom prst="rect">
            <a:avLst/>
          </a:prstGeom>
        </p:spPr>
      </p:pic>
      <p:cxnSp>
        <p:nvCxnSpPr>
          <p:cNvPr id="37" name="Összekötő: szögletes 36">
            <a:extLst>
              <a:ext uri="{FF2B5EF4-FFF2-40B4-BE49-F238E27FC236}">
                <a16:creationId xmlns:a16="http://schemas.microsoft.com/office/drawing/2014/main" id="{0B421148-CCEF-4122-A0B2-E14F05FA292D}"/>
              </a:ext>
            </a:extLst>
          </p:cNvPr>
          <p:cNvCxnSpPr>
            <a:cxnSpLocks/>
          </p:cNvCxnSpPr>
          <p:nvPr/>
        </p:nvCxnSpPr>
        <p:spPr>
          <a:xfrm rot="10800000">
            <a:off x="6096003" y="2830286"/>
            <a:ext cx="1505033" cy="5987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6A37EF20-F850-452F-8E77-F652D88A0010}"/>
              </a:ext>
            </a:extLst>
          </p:cNvPr>
          <p:cNvSpPr/>
          <p:nvPr/>
        </p:nvSpPr>
        <p:spPr>
          <a:xfrm>
            <a:off x="3619867" y="3991429"/>
            <a:ext cx="2708362" cy="165462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/>
              <a:t>Ez itt éppen hatalmas számolást bonyolít miközben nem generál semmilyen hálózati forgalmat. </a:t>
            </a:r>
          </a:p>
        </p:txBody>
      </p:sp>
    </p:spTree>
    <p:extLst>
      <p:ext uri="{BB962C8B-B14F-4D97-AF65-F5344CB8AC3E}">
        <p14:creationId xmlns:p14="http://schemas.microsoft.com/office/powerpoint/2010/main" val="166595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31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619867" y="422874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Minden REST API mögött van egy kis java program</a:t>
            </a:r>
          </a:p>
        </p:txBody>
      </p:sp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23" y="2602281"/>
            <a:ext cx="301090" cy="397870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1C1A85E5-77D7-4EF8-8FC2-71D9F5304846}"/>
              </a:ext>
            </a:extLst>
          </p:cNvPr>
          <p:cNvSpPr/>
          <p:nvPr/>
        </p:nvSpPr>
        <p:spPr>
          <a:xfrm>
            <a:off x="7358745" y="327370"/>
            <a:ext cx="4285143" cy="549864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E37E9A0C-4BA6-4E69-8914-935C31A46E0A}"/>
              </a:ext>
            </a:extLst>
          </p:cNvPr>
          <p:cNvSpPr txBox="1">
            <a:spLocks/>
          </p:cNvSpPr>
          <p:nvPr/>
        </p:nvSpPr>
        <p:spPr>
          <a:xfrm>
            <a:off x="7727507" y="3000151"/>
            <a:ext cx="3907580" cy="2645906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5"/>
              </a:rPr>
              <a:t>http://localhost/cpu/BaseTest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http://localhost/cpu/Test1{param}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http://localhost/cpu/Test2{param}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7"/>
              </a:rPr>
              <a:t>http://localhost/io/BaseTest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8"/>
              </a:rPr>
              <a:t>http://localhost/io/Test1{param}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/>
              </a:rPr>
              <a:t>http://localhost/network/BaseTest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/>
              </a:rPr>
              <a:t>http://localhost/network/{param}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1DC37D20-DD15-4405-92E7-F30DD129AD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734" y="1411861"/>
            <a:ext cx="6248400" cy="4419600"/>
          </a:xfrm>
          <a:prstGeom prst="rect">
            <a:avLst/>
          </a:prstGeom>
        </p:spPr>
      </p:pic>
      <p:cxnSp>
        <p:nvCxnSpPr>
          <p:cNvPr id="37" name="Összekötő: szögletes 36">
            <a:extLst>
              <a:ext uri="{FF2B5EF4-FFF2-40B4-BE49-F238E27FC236}">
                <a16:creationId xmlns:a16="http://schemas.microsoft.com/office/drawing/2014/main" id="{0B421148-CCEF-4122-A0B2-E14F05FA292D}"/>
              </a:ext>
            </a:extLst>
          </p:cNvPr>
          <p:cNvCxnSpPr>
            <a:cxnSpLocks/>
          </p:cNvCxnSpPr>
          <p:nvPr/>
        </p:nvCxnSpPr>
        <p:spPr>
          <a:xfrm rot="10800000">
            <a:off x="4136571" y="2175329"/>
            <a:ext cx="3464464" cy="23241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6A37EF20-F850-452F-8E77-F652D88A0010}"/>
              </a:ext>
            </a:extLst>
          </p:cNvPr>
          <p:cNvSpPr/>
          <p:nvPr/>
        </p:nvSpPr>
        <p:spPr>
          <a:xfrm>
            <a:off x="3619867" y="3991429"/>
            <a:ext cx="2708362" cy="165462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/>
              <a:t>Minden REST API rá van </a:t>
            </a:r>
            <a:r>
              <a:rPr lang="hu-HU" sz="1200" dirty="0" err="1"/>
              <a:t>mappelve</a:t>
            </a:r>
            <a:r>
              <a:rPr lang="hu-HU" sz="1200" dirty="0"/>
              <a:t> egy adott metódusra</a:t>
            </a:r>
          </a:p>
        </p:txBody>
      </p:sp>
    </p:spTree>
    <p:extLst>
      <p:ext uri="{BB962C8B-B14F-4D97-AF65-F5344CB8AC3E}">
        <p14:creationId xmlns:p14="http://schemas.microsoft.com/office/powerpoint/2010/main" val="14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Dia nagyítása 15">
                <a:extLst>
                  <a:ext uri="{FF2B5EF4-FFF2-40B4-BE49-F238E27FC236}">
                    <a16:creationId xmlns:a16="http://schemas.microsoft.com/office/drawing/2014/main" id="{108BD021-67D1-4D3A-A72F-39A1267A1D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1852625"/>
                  </p:ext>
                </p:extLst>
              </p:nvPr>
            </p:nvGraphicFramePr>
            <p:xfrm>
              <a:off x="4572000" y="2571750"/>
              <a:ext cx="3048000" cy="1714500"/>
            </p:xfrm>
            <a:graphic>
              <a:graphicData uri="http://schemas.microsoft.com/office/powerpoint/2016/slidezoom">
                <pslz:sldZm>
                  <pslz:sldZmObj sldId="476" cId="880639661">
                    <pslz:zmPr id="{104E3B1C-C61A-47E7-97F5-5D53B32ECE4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Dia nagyítása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08BD021-67D1-4D3A-A72F-39A1267A1D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0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Dia nagyítása 17">
                <a:extLst>
                  <a:ext uri="{FF2B5EF4-FFF2-40B4-BE49-F238E27FC236}">
                    <a16:creationId xmlns:a16="http://schemas.microsoft.com/office/drawing/2014/main" id="{8EC5B5DE-589E-48FB-B53C-EE41E0CE9B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3641559"/>
                  </p:ext>
                </p:extLst>
              </p:nvPr>
            </p:nvGraphicFramePr>
            <p:xfrm>
              <a:off x="7561943" y="2571750"/>
              <a:ext cx="3048000" cy="1714500"/>
            </p:xfrm>
            <a:graphic>
              <a:graphicData uri="http://schemas.microsoft.com/office/powerpoint/2016/slidezoom">
                <pslz:sldZm>
                  <pslz:sldZmObj sldId="473" cId="1665952561">
                    <pslz:zmPr id="{F98190E8-46C0-4B08-B344-8D975EE93D7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Dia nagyítása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EC5B5DE-589E-48FB-B53C-EE41E0CE9B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1943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Dia nagyítása 21">
                <a:extLst>
                  <a:ext uri="{FF2B5EF4-FFF2-40B4-BE49-F238E27FC236}">
                    <a16:creationId xmlns:a16="http://schemas.microsoft.com/office/drawing/2014/main" id="{2FCE32B7-60B0-4853-BDAE-C7BFB88F17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1968847"/>
                  </p:ext>
                </p:extLst>
              </p:nvPr>
            </p:nvGraphicFramePr>
            <p:xfrm>
              <a:off x="1175657" y="2571750"/>
              <a:ext cx="3048000" cy="1714500"/>
            </p:xfrm>
            <a:graphic>
              <a:graphicData uri="http://schemas.microsoft.com/office/powerpoint/2016/slidezoom">
                <pslz:sldZm>
                  <pslz:sldZmObj sldId="476" cId="880639661">
                    <pslz:zmPr id="{EDEEF01D-FF88-4353-B9B5-AF3EE03084C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Dia nagyítása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FCE32B7-60B0-4853-BDAE-C7BFB88F17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5657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1448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33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619867" y="422874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Minden REST API mögött van egy kis java program</a:t>
            </a:r>
          </a:p>
        </p:txBody>
      </p:sp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23" y="2602281"/>
            <a:ext cx="301090" cy="397870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1C1A85E5-77D7-4EF8-8FC2-71D9F5304846}"/>
              </a:ext>
            </a:extLst>
          </p:cNvPr>
          <p:cNvSpPr/>
          <p:nvPr/>
        </p:nvSpPr>
        <p:spPr>
          <a:xfrm>
            <a:off x="7358745" y="327370"/>
            <a:ext cx="4285143" cy="549864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E37E9A0C-4BA6-4E69-8914-935C31A46E0A}"/>
              </a:ext>
            </a:extLst>
          </p:cNvPr>
          <p:cNvSpPr txBox="1">
            <a:spLocks/>
          </p:cNvSpPr>
          <p:nvPr/>
        </p:nvSpPr>
        <p:spPr>
          <a:xfrm>
            <a:off x="7727507" y="3000151"/>
            <a:ext cx="3907580" cy="2645906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5"/>
              </a:rPr>
              <a:t>http://localhost/cpu/BaseTest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http://localhost/cpu/Test1{param}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http://localhost/cpu/Test2{param}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7"/>
              </a:rPr>
              <a:t>http://localhost/io/BaseTest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8"/>
              </a:rPr>
              <a:t>http://localhost/io/Test1{param}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/>
              </a:rPr>
              <a:t>http://localhost/network/BaseTest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/>
              </a:rPr>
              <a:t>http://localhost/network/{param}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1DC37D20-DD15-4405-92E7-F30DD129AD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734" y="1411861"/>
            <a:ext cx="6248400" cy="4419600"/>
          </a:xfrm>
          <a:prstGeom prst="rect">
            <a:avLst/>
          </a:prstGeom>
        </p:spPr>
      </p:pic>
      <p:cxnSp>
        <p:nvCxnSpPr>
          <p:cNvPr id="37" name="Összekötő: szögletes 36">
            <a:extLst>
              <a:ext uri="{FF2B5EF4-FFF2-40B4-BE49-F238E27FC236}">
                <a16:creationId xmlns:a16="http://schemas.microsoft.com/office/drawing/2014/main" id="{0B421148-CCEF-4122-A0B2-E14F05FA292D}"/>
              </a:ext>
            </a:extLst>
          </p:cNvPr>
          <p:cNvCxnSpPr>
            <a:cxnSpLocks/>
          </p:cNvCxnSpPr>
          <p:nvPr/>
        </p:nvCxnSpPr>
        <p:spPr>
          <a:xfrm rot="10800000">
            <a:off x="4136571" y="2175329"/>
            <a:ext cx="3464464" cy="23241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6A37EF20-F850-452F-8E77-F652D88A0010}"/>
              </a:ext>
            </a:extLst>
          </p:cNvPr>
          <p:cNvSpPr/>
          <p:nvPr/>
        </p:nvSpPr>
        <p:spPr>
          <a:xfrm>
            <a:off x="3619867" y="3991429"/>
            <a:ext cx="2708362" cy="165462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/>
              <a:t>Minden REST API rá van </a:t>
            </a:r>
            <a:r>
              <a:rPr lang="hu-HU" sz="1200" dirty="0" err="1"/>
              <a:t>mappelve</a:t>
            </a:r>
            <a:r>
              <a:rPr lang="hu-HU" sz="1200" dirty="0"/>
              <a:t> egy adott metódusra</a:t>
            </a:r>
          </a:p>
        </p:txBody>
      </p:sp>
    </p:spTree>
    <p:extLst>
      <p:ext uri="{BB962C8B-B14F-4D97-AF65-F5344CB8AC3E}">
        <p14:creationId xmlns:p14="http://schemas.microsoft.com/office/powerpoint/2010/main" val="88063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34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619867" y="422874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Minden REST API mögött van egy kis java program</a:t>
            </a:r>
          </a:p>
        </p:txBody>
      </p:sp>
      <p:cxnSp>
        <p:nvCxnSpPr>
          <p:cNvPr id="37" name="Összekötő: szögletes 36">
            <a:extLst>
              <a:ext uri="{FF2B5EF4-FFF2-40B4-BE49-F238E27FC236}">
                <a16:creationId xmlns:a16="http://schemas.microsoft.com/office/drawing/2014/main" id="{0B421148-CCEF-4122-A0B2-E14F05FA292D}"/>
              </a:ext>
            </a:extLst>
          </p:cNvPr>
          <p:cNvCxnSpPr>
            <a:cxnSpLocks/>
          </p:cNvCxnSpPr>
          <p:nvPr/>
        </p:nvCxnSpPr>
        <p:spPr>
          <a:xfrm rot="10800000">
            <a:off x="4136571" y="2175329"/>
            <a:ext cx="3464464" cy="23241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6A37EF20-F850-452F-8E77-F652D88A0010}"/>
              </a:ext>
            </a:extLst>
          </p:cNvPr>
          <p:cNvSpPr/>
          <p:nvPr/>
        </p:nvSpPr>
        <p:spPr>
          <a:xfrm>
            <a:off x="3619867" y="3991429"/>
            <a:ext cx="2708362" cy="1654628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/>
              <a:t>Minden REST API rá van </a:t>
            </a:r>
            <a:r>
              <a:rPr lang="hu-HU" sz="1200" dirty="0" err="1"/>
              <a:t>mappelve</a:t>
            </a:r>
            <a:r>
              <a:rPr lang="hu-HU" sz="1200" dirty="0"/>
              <a:t> egy adott metódusra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Dia nagyítása 3">
                <a:extLst>
                  <a:ext uri="{FF2B5EF4-FFF2-40B4-BE49-F238E27FC236}">
                    <a16:creationId xmlns:a16="http://schemas.microsoft.com/office/drawing/2014/main" id="{D7FF58F1-F9A2-405B-8560-6257711479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6057964"/>
                  </p:ext>
                </p:extLst>
              </p:nvPr>
            </p:nvGraphicFramePr>
            <p:xfrm>
              <a:off x="267039" y="1426240"/>
              <a:ext cx="7824553" cy="4401310"/>
            </p:xfrm>
            <a:graphic>
              <a:graphicData uri="http://schemas.microsoft.com/office/powerpoint/2016/slidezoom">
                <pslz:sldZm>
                  <pslz:sldZmObj sldId="479" cId="1941821722">
                    <pslz:zmPr id="{15427D72-4D56-4B70-AA96-8F24BF35BDB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824553" cy="44013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Dia nagyítása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7FF58F1-F9A2-405B-8560-6257711479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39" y="1426240"/>
                <a:ext cx="7824553" cy="44013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23" y="2602281"/>
            <a:ext cx="301090" cy="39787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1C1A85E5-77D7-4EF8-8FC2-71D9F5304846}"/>
              </a:ext>
            </a:extLst>
          </p:cNvPr>
          <p:cNvSpPr/>
          <p:nvPr/>
        </p:nvSpPr>
        <p:spPr>
          <a:xfrm>
            <a:off x="7358745" y="327370"/>
            <a:ext cx="4285143" cy="549864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23" name="Szöveg helye 14">
            <a:extLst>
              <a:ext uri="{FF2B5EF4-FFF2-40B4-BE49-F238E27FC236}">
                <a16:creationId xmlns:a16="http://schemas.microsoft.com/office/drawing/2014/main" id="{E37E9A0C-4BA6-4E69-8914-935C31A46E0A}"/>
              </a:ext>
            </a:extLst>
          </p:cNvPr>
          <p:cNvSpPr txBox="1">
            <a:spLocks/>
          </p:cNvSpPr>
          <p:nvPr/>
        </p:nvSpPr>
        <p:spPr>
          <a:xfrm>
            <a:off x="7727507" y="3000151"/>
            <a:ext cx="3907580" cy="2645906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8"/>
              </a:rPr>
              <a:t>http://localhost/cpu/BaseTest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/>
              </a:rPr>
              <a:t>http://localhost/cpu/Test1{param}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/>
              </a:rPr>
              <a:t>http://localhost/cpu/Test2{param}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10"/>
              </a:rPr>
              <a:t>http://localhost/io/BaseTest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11"/>
              </a:rPr>
              <a:t>http://localhost/io/Test1{param}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12"/>
              </a:rPr>
              <a:t>http://localhost/network/BaseTest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12"/>
              </a:rPr>
              <a:t>http://localhost/network/{param}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 látható&#10;&#10;Automatikusan generált leírás">
            <a:extLst>
              <a:ext uri="{FF2B5EF4-FFF2-40B4-BE49-F238E27FC236}">
                <a16:creationId xmlns:a16="http://schemas.microsoft.com/office/drawing/2014/main" id="{BC6B754D-C903-42A2-AD71-C06512955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54" y="-278546"/>
            <a:ext cx="10480693" cy="7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21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36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457776" y="506753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REST API végpontokat a már jól bevált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sofwer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segítségével terheljük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16" y="2737561"/>
            <a:ext cx="301090" cy="397870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1C1A85E5-77D7-4EF8-8FC2-71D9F5304846}"/>
              </a:ext>
            </a:extLst>
          </p:cNvPr>
          <p:cNvSpPr/>
          <p:nvPr/>
        </p:nvSpPr>
        <p:spPr>
          <a:xfrm>
            <a:off x="7358745" y="327370"/>
            <a:ext cx="4285143" cy="549864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E37E9A0C-4BA6-4E69-8914-935C31A46E0A}"/>
              </a:ext>
            </a:extLst>
          </p:cNvPr>
          <p:cNvSpPr txBox="1">
            <a:spLocks/>
          </p:cNvSpPr>
          <p:nvPr/>
        </p:nvSpPr>
        <p:spPr>
          <a:xfrm>
            <a:off x="7727507" y="3000151"/>
            <a:ext cx="3907580" cy="2645906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5"/>
              </a:rPr>
              <a:t>http://localhost/cpu/BaseTest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http://localhost/cpu/Test1{param}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http://localhost/cpu/Test2{param}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7"/>
              </a:rPr>
              <a:t>http://localhost/io/BaseTest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8"/>
              </a:rPr>
              <a:t>http://localhost/io/Test1{param}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/>
              </a:rPr>
              <a:t>http://localhost/network/BaseTest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1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9"/>
              </a:rPr>
              <a:t>http://localhost/network/{param}</a:t>
            </a: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hu-HU" sz="1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7F10A02-7974-4975-8C98-9FE9DE5601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73" y="2119583"/>
            <a:ext cx="2857500" cy="28575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A6BBEC93-BFED-4388-80BA-D95F4905E9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6872" y="2516120"/>
            <a:ext cx="400050" cy="476250"/>
          </a:xfrm>
          <a:prstGeom prst="rect">
            <a:avLst/>
          </a:prstGeom>
        </p:spPr>
      </p:pic>
      <p:sp>
        <p:nvSpPr>
          <p:cNvPr id="17" name="Szöveg helye 14">
            <a:extLst>
              <a:ext uri="{FF2B5EF4-FFF2-40B4-BE49-F238E27FC236}">
                <a16:creationId xmlns:a16="http://schemas.microsoft.com/office/drawing/2014/main" id="{7A1AAD10-1B74-41EF-93E9-9CA28C27D00E}"/>
              </a:ext>
            </a:extLst>
          </p:cNvPr>
          <p:cNvSpPr txBox="1">
            <a:spLocks/>
          </p:cNvSpPr>
          <p:nvPr/>
        </p:nvSpPr>
        <p:spPr>
          <a:xfrm>
            <a:off x="1143679" y="4795724"/>
            <a:ext cx="2815750" cy="179376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Előnye, hogy jól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paremérezhető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terhelés eloszlása és REST API által visszaadott üzeneteket is el tudjuk tárolni.</a:t>
            </a:r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18BF9AFC-A2D6-4BE3-BCB4-2C70AB21686B}"/>
              </a:ext>
            </a:extLst>
          </p:cNvPr>
          <p:cNvGrpSpPr/>
          <p:nvPr/>
        </p:nvGrpSpPr>
        <p:grpSpPr>
          <a:xfrm>
            <a:off x="3841326" y="3066423"/>
            <a:ext cx="1982003" cy="812970"/>
            <a:chOff x="3841326" y="3066423"/>
            <a:chExt cx="1982003" cy="812970"/>
          </a:xfrm>
        </p:grpSpPr>
        <p:sp>
          <p:nvSpPr>
            <p:cNvPr id="24" name="Szöveg helye 14">
              <a:extLst>
                <a:ext uri="{FF2B5EF4-FFF2-40B4-BE49-F238E27FC236}">
                  <a16:creationId xmlns:a16="http://schemas.microsoft.com/office/drawing/2014/main" id="{C43CCA9B-72E2-4552-B58F-1AF0A5289D8D}"/>
                </a:ext>
              </a:extLst>
            </p:cNvPr>
            <p:cNvSpPr txBox="1">
              <a:spLocks/>
            </p:cNvSpPr>
            <p:nvPr/>
          </p:nvSpPr>
          <p:spPr>
            <a:xfrm>
              <a:off x="4226044" y="3246428"/>
              <a:ext cx="1434184" cy="60381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hu-HU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HTTP GET 1.1</a:t>
              </a:r>
            </a:p>
            <a:p>
              <a:pPr algn="l"/>
              <a:r>
                <a:rPr lang="hu-HU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paramCPU</a:t>
              </a:r>
              <a:r>
                <a:rPr lang="hu-HU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20</a:t>
              </a:r>
              <a:endParaRPr lang="en-GB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Szöveg helye 14">
              <a:extLst>
                <a:ext uri="{FF2B5EF4-FFF2-40B4-BE49-F238E27FC236}">
                  <a16:creationId xmlns:a16="http://schemas.microsoft.com/office/drawing/2014/main" id="{A51D97BD-2EBA-4137-985D-F92B2F593CB5}"/>
                </a:ext>
              </a:extLst>
            </p:cNvPr>
            <p:cNvSpPr txBox="1">
              <a:spLocks/>
            </p:cNvSpPr>
            <p:nvPr/>
          </p:nvSpPr>
          <p:spPr>
            <a:xfrm>
              <a:off x="5387097" y="3077311"/>
              <a:ext cx="436232" cy="80208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hu-HU" sz="5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}</a:t>
              </a:r>
              <a:endParaRPr lang="en-GB" sz="5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Szöveg helye 14">
              <a:extLst>
                <a:ext uri="{FF2B5EF4-FFF2-40B4-BE49-F238E27FC236}">
                  <a16:creationId xmlns:a16="http://schemas.microsoft.com/office/drawing/2014/main" id="{C0B92493-BDD0-43A9-8FAF-584068AB7C76}"/>
                </a:ext>
              </a:extLst>
            </p:cNvPr>
            <p:cNvSpPr txBox="1">
              <a:spLocks/>
            </p:cNvSpPr>
            <p:nvPr/>
          </p:nvSpPr>
          <p:spPr>
            <a:xfrm>
              <a:off x="3841326" y="3066423"/>
              <a:ext cx="436232" cy="80208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hu-HU" sz="5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{</a:t>
              </a:r>
              <a:endParaRPr lang="en-GB" sz="5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D395862B-5847-44F4-9F4C-3279BD5D54C3}"/>
              </a:ext>
            </a:extLst>
          </p:cNvPr>
          <p:cNvGrpSpPr/>
          <p:nvPr/>
        </p:nvGrpSpPr>
        <p:grpSpPr>
          <a:xfrm>
            <a:off x="3830439" y="5145596"/>
            <a:ext cx="2499077" cy="807522"/>
            <a:chOff x="3830439" y="5145596"/>
            <a:chExt cx="2499077" cy="807522"/>
          </a:xfrm>
        </p:grpSpPr>
        <p:sp>
          <p:nvSpPr>
            <p:cNvPr id="29" name="Szöveg helye 14">
              <a:extLst>
                <a:ext uri="{FF2B5EF4-FFF2-40B4-BE49-F238E27FC236}">
                  <a16:creationId xmlns:a16="http://schemas.microsoft.com/office/drawing/2014/main" id="{0BEDDF20-38DA-4DBB-A714-27274BB26010}"/>
                </a:ext>
              </a:extLst>
            </p:cNvPr>
            <p:cNvSpPr txBox="1">
              <a:spLocks/>
            </p:cNvSpPr>
            <p:nvPr/>
          </p:nvSpPr>
          <p:spPr>
            <a:xfrm>
              <a:off x="4215157" y="5325601"/>
              <a:ext cx="1818798" cy="60381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hu-HU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{"waitTime":29,"name":"Fibonnaci </a:t>
              </a:r>
              <a:r>
                <a:rPr lang="hu-HU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elapsed</a:t>
              </a:r>
              <a:r>
                <a:rPr lang="hu-HU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hu-HU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time</a:t>
              </a:r>
              <a:r>
                <a:rPr lang="hu-HU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2972"}*</a:t>
              </a:r>
              <a:endParaRPr lang="en-GB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" name="Szöveg helye 14">
              <a:extLst>
                <a:ext uri="{FF2B5EF4-FFF2-40B4-BE49-F238E27FC236}">
                  <a16:creationId xmlns:a16="http://schemas.microsoft.com/office/drawing/2014/main" id="{9122599F-563A-4379-823B-2913204E25A7}"/>
                </a:ext>
              </a:extLst>
            </p:cNvPr>
            <p:cNvSpPr txBox="1">
              <a:spLocks/>
            </p:cNvSpPr>
            <p:nvPr/>
          </p:nvSpPr>
          <p:spPr>
            <a:xfrm>
              <a:off x="3830439" y="5145596"/>
              <a:ext cx="436232" cy="80208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hu-HU" sz="5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{</a:t>
              </a:r>
              <a:endParaRPr lang="en-GB" sz="5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" name="Szöveg helye 14">
              <a:extLst>
                <a:ext uri="{FF2B5EF4-FFF2-40B4-BE49-F238E27FC236}">
                  <a16:creationId xmlns:a16="http://schemas.microsoft.com/office/drawing/2014/main" id="{CA8C0581-0FD4-4DCE-8892-28B7A20A7465}"/>
                </a:ext>
              </a:extLst>
            </p:cNvPr>
            <p:cNvSpPr txBox="1">
              <a:spLocks/>
            </p:cNvSpPr>
            <p:nvPr/>
          </p:nvSpPr>
          <p:spPr>
            <a:xfrm>
              <a:off x="5893284" y="5151036"/>
              <a:ext cx="436232" cy="80208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hu-HU" sz="5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}</a:t>
              </a:r>
              <a:endParaRPr lang="en-GB" sz="5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34" name="Kép 33">
            <a:extLst>
              <a:ext uri="{FF2B5EF4-FFF2-40B4-BE49-F238E27FC236}">
                <a16:creationId xmlns:a16="http://schemas.microsoft.com/office/drawing/2014/main" id="{6DD00D9F-6371-420B-BAD5-652F202C5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2597" y="3972486"/>
            <a:ext cx="400050" cy="47625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F2CEF4F-3082-4C77-AB23-B0F2BED95A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648" y="2765727"/>
            <a:ext cx="575423" cy="575423"/>
          </a:xfrm>
          <a:prstGeom prst="rect">
            <a:avLst/>
          </a:prstGeom>
        </p:spPr>
      </p:pic>
      <p:sp>
        <p:nvSpPr>
          <p:cNvPr id="30" name="Szöveg helye 14">
            <a:extLst>
              <a:ext uri="{FF2B5EF4-FFF2-40B4-BE49-F238E27FC236}">
                <a16:creationId xmlns:a16="http://schemas.microsoft.com/office/drawing/2014/main" id="{653BEC08-5425-4381-B3A1-CC639457F673}"/>
              </a:ext>
            </a:extLst>
          </p:cNvPr>
          <p:cNvSpPr txBox="1">
            <a:spLocks/>
          </p:cNvSpPr>
          <p:nvPr/>
        </p:nvSpPr>
        <p:spPr>
          <a:xfrm>
            <a:off x="4404833" y="4192112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Duplán be van biztosítva –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response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is tárolja az adatokat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is tárolja az adatokat</a:t>
            </a:r>
          </a:p>
        </p:txBody>
      </p:sp>
    </p:spTree>
    <p:extLst>
      <p:ext uri="{BB962C8B-B14F-4D97-AF65-F5344CB8AC3E}">
        <p14:creationId xmlns:p14="http://schemas.microsoft.com/office/powerpoint/2010/main" val="34004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44 L 0.18255 -0.0044 L 0.18255 -0.1544 L 0.28841 -0.1544 " pathEditMode="relative" ptsTypes="AAAA">
                                      <p:cBhvr>
                                        <p:cTn id="13" dur="1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52 0.21019 L -0.05364 0.21204 C -0.05364 0.15972 -0.05443 0.10648 -0.05429 0.05556 L 0.06979 0.05671 L 0.06979 0.05741 " pathEditMode="relative" rAng="0" ptsTypes="AAAAA">
                                      <p:cBhvr>
                                        <p:cTn id="32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6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27F10A02-7974-4975-8C98-9FE9DE56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0" y="47634"/>
            <a:ext cx="2857500" cy="2857500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37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457776" y="506753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REST API végpontokat a már jól bevált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sofwer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segítségével terheljük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04" y="1789332"/>
            <a:ext cx="301090" cy="397870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Dia nagyítása 5">
                <a:extLst>
                  <a:ext uri="{FF2B5EF4-FFF2-40B4-BE49-F238E27FC236}">
                    <a16:creationId xmlns:a16="http://schemas.microsoft.com/office/drawing/2014/main" id="{DCAA450B-878E-48B9-9735-326D465E2B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2678729"/>
                  </p:ext>
                </p:extLst>
              </p:nvPr>
            </p:nvGraphicFramePr>
            <p:xfrm>
              <a:off x="409776" y="2571750"/>
              <a:ext cx="3048000" cy="1714500"/>
            </p:xfrm>
            <a:graphic>
              <a:graphicData uri="http://schemas.microsoft.com/office/powerpoint/2016/slidezoom">
                <pslz:sldZm>
                  <pslz:sldZmObj sldId="481" cId="2134497093">
                    <pslz:zmPr id="{E3688BDE-F92D-41E7-BD53-C463F7F8AA33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Dia nagyítása 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CAA450B-878E-48B9-9735-326D465E2B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776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5" name="Szöveg helye 14">
            <a:extLst>
              <a:ext uri="{FF2B5EF4-FFF2-40B4-BE49-F238E27FC236}">
                <a16:creationId xmlns:a16="http://schemas.microsoft.com/office/drawing/2014/main" id="{3DB59308-F16E-4A79-A657-478A5B814114}"/>
              </a:ext>
            </a:extLst>
          </p:cNvPr>
          <p:cNvSpPr txBox="1">
            <a:spLocks/>
          </p:cNvSpPr>
          <p:nvPr/>
        </p:nvSpPr>
        <p:spPr>
          <a:xfrm>
            <a:off x="4201002" y="2542271"/>
            <a:ext cx="4409598" cy="2991425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tesztek szisztematikusan le vannak tárolva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github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repositoryban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Minden típusú terheléshez tartozik egy különálló teszt ami csak az adott REST API-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küld kéréseket az előre megadott formátumban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Terheléses tesztek (nagy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vonalkban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):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 intenzív , IO intenzív, NETWORK intenzív, illetve ezek permutációi (CPU és IO, CPU és NETWORK,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etc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937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 látható&#10;&#10;Automatikusan generált leírás">
            <a:extLst>
              <a:ext uri="{FF2B5EF4-FFF2-40B4-BE49-F238E27FC236}">
                <a16:creationId xmlns:a16="http://schemas.microsoft.com/office/drawing/2014/main" id="{6A1A02F2-5203-4D95-909F-E16C5F385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-110340"/>
            <a:ext cx="13411200" cy="70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97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27F10A02-7974-4975-8C98-9FE9DE56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0" y="47634"/>
            <a:ext cx="2857500" cy="2857500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39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457776" y="506753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REST API végpontokat a már jól bevált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sofwer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segítségével terheljük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04" y="1789332"/>
            <a:ext cx="301090" cy="397870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Dia nagyítása 3">
                <a:extLst>
                  <a:ext uri="{FF2B5EF4-FFF2-40B4-BE49-F238E27FC236}">
                    <a16:creationId xmlns:a16="http://schemas.microsoft.com/office/drawing/2014/main" id="{F4E9E9B3-879B-4201-996F-A71F17F0F3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5589343"/>
                  </p:ext>
                </p:extLst>
              </p:nvPr>
            </p:nvGraphicFramePr>
            <p:xfrm>
              <a:off x="469220" y="2746220"/>
              <a:ext cx="3048000" cy="1714500"/>
            </p:xfrm>
            <a:graphic>
              <a:graphicData uri="http://schemas.microsoft.com/office/powerpoint/2016/slidezoom">
                <pslz:sldZm>
                  <pslz:sldZmObj sldId="484" cId="2008349428">
                    <pslz:zmPr id="{528783B4-4E23-4805-A13F-B7430B214CE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Dia nagyítása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4E9E9B3-879B-4201-996F-A71F17F0F3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9220" y="274622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Dia nagyítása 6">
                <a:extLst>
                  <a:ext uri="{FF2B5EF4-FFF2-40B4-BE49-F238E27FC236}">
                    <a16:creationId xmlns:a16="http://schemas.microsoft.com/office/drawing/2014/main" id="{BAF312CD-8AAA-49BA-8182-8B07F211D4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5877830"/>
                  </p:ext>
                </p:extLst>
              </p:nvPr>
            </p:nvGraphicFramePr>
            <p:xfrm>
              <a:off x="3849598" y="2746220"/>
              <a:ext cx="3048000" cy="1714500"/>
            </p:xfrm>
            <a:graphic>
              <a:graphicData uri="http://schemas.microsoft.com/office/powerpoint/2016/slidezoom">
                <pslz:sldZm>
                  <pslz:sldZmObj sldId="485" cId="3184800205">
                    <pslz:zmPr id="{EB5B235C-3847-49E6-8531-B790A57E95E6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Dia nagyítása 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AF312CD-8AAA-49BA-8182-8B07F211D4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49598" y="274622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Dia nagyítása 9">
                <a:extLst>
                  <a:ext uri="{FF2B5EF4-FFF2-40B4-BE49-F238E27FC236}">
                    <a16:creationId xmlns:a16="http://schemas.microsoft.com/office/drawing/2014/main" id="{45B5792D-1A45-4DE9-A586-8F74F895F6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5998915"/>
                  </p:ext>
                </p:extLst>
              </p:nvPr>
            </p:nvGraphicFramePr>
            <p:xfrm>
              <a:off x="7200903" y="2746220"/>
              <a:ext cx="3048000" cy="1714500"/>
            </p:xfrm>
            <a:graphic>
              <a:graphicData uri="http://schemas.microsoft.com/office/powerpoint/2016/slidezoom">
                <pslz:sldZm>
                  <pslz:sldZmObj sldId="486" cId="2101784859">
                    <pslz:zmPr id="{7C1403B7-8924-4DD2-89F9-34D4DF913743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Dia nagyítása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5B5792D-1A45-4DE9-A586-8F74F895F6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00903" y="274622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Dia nagyítása 11">
                <a:extLst>
                  <a:ext uri="{FF2B5EF4-FFF2-40B4-BE49-F238E27FC236}">
                    <a16:creationId xmlns:a16="http://schemas.microsoft.com/office/drawing/2014/main" id="{28618C23-AE1C-4528-82B5-57B7904F2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7127208"/>
                  </p:ext>
                </p:extLst>
              </p:nvPr>
            </p:nvGraphicFramePr>
            <p:xfrm>
              <a:off x="466242" y="4771550"/>
              <a:ext cx="3048000" cy="1714500"/>
            </p:xfrm>
            <a:graphic>
              <a:graphicData uri="http://schemas.microsoft.com/office/powerpoint/2016/slidezoom">
                <pslz:sldZm>
                  <pslz:sldZmObj sldId="487" cId="528382356">
                    <pslz:zmPr id="{0BB5A53C-32C4-44DF-8343-617B5D68F2B2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Dia nagyítása 1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8618C23-AE1C-4528-82B5-57B7904F2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6242" y="4771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Dia nagyítása 13">
                <a:extLst>
                  <a:ext uri="{FF2B5EF4-FFF2-40B4-BE49-F238E27FC236}">
                    <a16:creationId xmlns:a16="http://schemas.microsoft.com/office/drawing/2014/main" id="{19BC009A-4D2B-4509-B28E-03F7B8BF41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4210392"/>
                  </p:ext>
                </p:extLst>
              </p:nvPr>
            </p:nvGraphicFramePr>
            <p:xfrm>
              <a:off x="3849598" y="4771550"/>
              <a:ext cx="3048000" cy="1714500"/>
            </p:xfrm>
            <a:graphic>
              <a:graphicData uri="http://schemas.microsoft.com/office/powerpoint/2016/slidezoom">
                <pslz:sldZm>
                  <pslz:sldZmObj sldId="488" cId="3389570009">
                    <pslz:zmPr id="{57AE46EE-042E-4977-BDFE-771C3B8A7F1A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Dia nagyítása 1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19BC009A-4D2B-4509-B28E-03F7B8BF41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49598" y="4771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Dia nagyítása 16">
                <a:extLst>
                  <a:ext uri="{FF2B5EF4-FFF2-40B4-BE49-F238E27FC236}">
                    <a16:creationId xmlns:a16="http://schemas.microsoft.com/office/drawing/2014/main" id="{B2BACE1A-2ECE-41D5-8835-056E5B1299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956184"/>
                  </p:ext>
                </p:extLst>
              </p:nvPr>
            </p:nvGraphicFramePr>
            <p:xfrm>
              <a:off x="7200903" y="4771550"/>
              <a:ext cx="3048000" cy="1714500"/>
            </p:xfrm>
            <a:graphic>
              <a:graphicData uri="http://schemas.microsoft.com/office/powerpoint/2016/slidezoom">
                <pslz:sldZm>
                  <pslz:sldZmObj sldId="489" cId="1364514016">
                    <pslz:zmPr id="{CF0CDA6C-9248-4800-AEEB-5A712D549755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Dia nagyítása 16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2BACE1A-2ECE-41D5-8835-056E5B1299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00903" y="4771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10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églalap 51">
            <a:extLst>
              <a:ext uri="{FF2B5EF4-FFF2-40B4-BE49-F238E27FC236}">
                <a16:creationId xmlns:a16="http://schemas.microsoft.com/office/drawing/2014/main" id="{685CC866-AB9B-44E0-86E2-EC5C51729EAF}"/>
              </a:ext>
            </a:extLst>
          </p:cNvPr>
          <p:cNvSpPr/>
          <p:nvPr/>
        </p:nvSpPr>
        <p:spPr>
          <a:xfrm>
            <a:off x="5260262" y="1936704"/>
            <a:ext cx="1230845" cy="12319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0" name="Szöveg helye 14">
            <a:extLst>
              <a:ext uri="{FF2B5EF4-FFF2-40B4-BE49-F238E27FC236}">
                <a16:creationId xmlns:a16="http://schemas.microsoft.com/office/drawing/2014/main" id="{8CD5D8BD-E8C4-4115-A3F4-868CA077D8C7}"/>
              </a:ext>
            </a:extLst>
          </p:cNvPr>
          <p:cNvSpPr txBox="1">
            <a:spLocks/>
          </p:cNvSpPr>
          <p:nvPr/>
        </p:nvSpPr>
        <p:spPr>
          <a:xfrm>
            <a:off x="1322519" y="5730156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Valós kéréseket küldünk a web szervernek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ím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hu-HU" dirty="0"/>
              <a:t>Tanulás a válaszidő becslésére</a:t>
            </a:r>
            <a:endParaRPr lang="en-GB" noProof="0" dirty="0"/>
          </a:p>
        </p:txBody>
      </p:sp>
      <p:cxnSp>
        <p:nvCxnSpPr>
          <p:cNvPr id="26" name="Egyenes összekötő 25" descr="Első elválasztó a dián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 descr="Második elválasztó a dián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pic>
        <p:nvPicPr>
          <p:cNvPr id="7" name="Kép helye 6"/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tretch>
            <a:fillRect/>
          </a:stretch>
        </p:blipFill>
        <p:spPr>
          <a:xfrm>
            <a:off x="5472596" y="2099813"/>
            <a:ext cx="854075" cy="854075"/>
          </a:xfrm>
        </p:spPr>
      </p:pic>
      <p:sp>
        <p:nvSpPr>
          <p:cNvPr id="10" name="Téglalap 9"/>
          <p:cNvSpPr/>
          <p:nvPr/>
        </p:nvSpPr>
        <p:spPr>
          <a:xfrm>
            <a:off x="5020543" y="1080000"/>
            <a:ext cx="6284766" cy="5507190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Kép hely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623" y="1421745"/>
            <a:ext cx="854075" cy="854075"/>
          </a:xfrm>
          <a:prstGeom prst="rect">
            <a:avLst/>
          </a:prstGeom>
        </p:spPr>
      </p:pic>
      <p:cxnSp>
        <p:nvCxnSpPr>
          <p:cNvPr id="13" name="Szögletes összekötő 12"/>
          <p:cNvCxnSpPr>
            <a:stCxn id="30" idx="1"/>
            <a:endCxn id="7" idx="3"/>
          </p:cNvCxnSpPr>
          <p:nvPr/>
        </p:nvCxnSpPr>
        <p:spPr>
          <a:xfrm rot="10800000" flipV="1">
            <a:off x="6326671" y="1848783"/>
            <a:ext cx="2290952" cy="678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zöveg helye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22519" y="5375335"/>
            <a:ext cx="2160587" cy="354821"/>
          </a:xfrm>
        </p:spPr>
        <p:txBody>
          <a:bodyPr rtlCol="0">
            <a:normAutofit fontScale="62500" lnSpcReduction="20000"/>
          </a:bodyPr>
          <a:lstStyle/>
          <a:p>
            <a:r>
              <a:rPr lang="hu-HU" dirty="0"/>
              <a:t>Tanuló fázis 1</a:t>
            </a:r>
            <a:endParaRPr lang="en-GB" dirty="0"/>
          </a:p>
        </p:txBody>
      </p:sp>
      <p:pic>
        <p:nvPicPr>
          <p:cNvPr id="19" name="Kép helye 56">
            <a:extLst>
              <a:ext uri="{FF2B5EF4-FFF2-40B4-BE49-F238E27FC236}">
                <a16:creationId xmlns:a16="http://schemas.microsoft.com/office/drawing/2014/main" id="{F65D5328-5ACA-4101-BBA6-BC73FFE0A3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012" y="2190793"/>
            <a:ext cx="672117" cy="672117"/>
          </a:xfrm>
          <a:prstGeom prst="rect">
            <a:avLst/>
          </a:prstGeom>
        </p:spPr>
      </p:pic>
      <p:sp>
        <p:nvSpPr>
          <p:cNvPr id="25" name="Ábra 18" title="Sablon utasítási nyíl">
            <a:extLst>
              <a:ext uri="{FF2B5EF4-FFF2-40B4-BE49-F238E27FC236}">
                <a16:creationId xmlns:a16="http://schemas.microsoft.com/office/drawing/2014/main" id="{89BBB10A-C191-489C-8126-F2E2C6223277}"/>
              </a:ext>
            </a:extLst>
          </p:cNvPr>
          <p:cNvSpPr/>
          <p:nvPr/>
        </p:nvSpPr>
        <p:spPr>
          <a:xfrm rot="13066118">
            <a:off x="7385768" y="2291024"/>
            <a:ext cx="494059" cy="794391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8E86F7E5-9B04-4BD7-85F7-72D5B4C2862A}"/>
              </a:ext>
            </a:extLst>
          </p:cNvPr>
          <p:cNvSpPr txBox="1">
            <a:spLocks/>
          </p:cNvSpPr>
          <p:nvPr/>
        </p:nvSpPr>
        <p:spPr>
          <a:xfrm>
            <a:off x="1435608" y="1081921"/>
            <a:ext cx="3176272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Folyamatosan jönnek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 a kérések és történik a kiszolgálás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62218DCF-42AE-4CB6-96C2-BE51725BB0DE}"/>
              </a:ext>
            </a:extLst>
          </p:cNvPr>
          <p:cNvSpPr/>
          <p:nvPr/>
        </p:nvSpPr>
        <p:spPr>
          <a:xfrm>
            <a:off x="5204526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Micado Optimizer</a:t>
            </a:r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8D5E77D0-1BBF-4BD8-A9F3-4BC2A8292FC5}"/>
              </a:ext>
            </a:extLst>
          </p:cNvPr>
          <p:cNvSpPr/>
          <p:nvPr/>
        </p:nvSpPr>
        <p:spPr>
          <a:xfrm>
            <a:off x="8321077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Apache Web Server</a:t>
            </a:r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9BF98C93-0F0F-4894-9DD3-BD5CBAC524D2}"/>
              </a:ext>
            </a:extLst>
          </p:cNvPr>
          <p:cNvSpPr/>
          <p:nvPr/>
        </p:nvSpPr>
        <p:spPr>
          <a:xfrm>
            <a:off x="5203457" y="3116790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Micado Optimizer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7EE0E104-5198-47C6-A0A8-ED3B57EC35C3}"/>
              </a:ext>
            </a:extLst>
          </p:cNvPr>
          <p:cNvSpPr txBox="1">
            <a:spLocks/>
          </p:cNvSpPr>
          <p:nvPr/>
        </p:nvSpPr>
        <p:spPr>
          <a:xfrm>
            <a:off x="5213421" y="3605560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is logging and collect input data such as: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- Request rate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C607F53-93EC-4D4D-B7D4-8360D1E83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952" y="2513848"/>
            <a:ext cx="400050" cy="476250"/>
          </a:xfrm>
          <a:prstGeom prst="rect">
            <a:avLst/>
          </a:prstGeom>
        </p:spPr>
      </p:pic>
      <p:pic>
        <p:nvPicPr>
          <p:cNvPr id="34" name="Kép 33">
            <a:extLst>
              <a:ext uri="{FF2B5EF4-FFF2-40B4-BE49-F238E27FC236}">
                <a16:creationId xmlns:a16="http://schemas.microsoft.com/office/drawing/2014/main" id="{BEDFBB82-5897-44D8-9D53-3C533F979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445" y="2522815"/>
            <a:ext cx="484061" cy="471321"/>
          </a:xfrm>
          <a:prstGeom prst="rect">
            <a:avLst/>
          </a:prstGeom>
        </p:spPr>
      </p:pic>
      <p:sp>
        <p:nvSpPr>
          <p:cNvPr id="37" name="Szöveg helye 14">
            <a:extLst>
              <a:ext uri="{FF2B5EF4-FFF2-40B4-BE49-F238E27FC236}">
                <a16:creationId xmlns:a16="http://schemas.microsoft.com/office/drawing/2014/main" id="{AA5E28F8-E023-4F9F-873A-4406CAD18510}"/>
              </a:ext>
            </a:extLst>
          </p:cNvPr>
          <p:cNvSpPr txBox="1">
            <a:spLocks/>
          </p:cNvSpPr>
          <p:nvPr/>
        </p:nvSpPr>
        <p:spPr>
          <a:xfrm>
            <a:off x="5222068" y="4471260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and Response time is also measured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7F8E783-AD0B-4B3D-BDEA-A9BD1BB128C0}"/>
              </a:ext>
            </a:extLst>
          </p:cNvPr>
          <p:cNvSpPr/>
          <p:nvPr/>
        </p:nvSpPr>
        <p:spPr>
          <a:xfrm>
            <a:off x="5034955" y="3105502"/>
            <a:ext cx="6270353" cy="302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Szöveg helye 14">
            <a:extLst>
              <a:ext uri="{FF2B5EF4-FFF2-40B4-BE49-F238E27FC236}">
                <a16:creationId xmlns:a16="http://schemas.microsoft.com/office/drawing/2014/main" id="{DC5BA712-03B5-4A4C-9C73-B510A1C8B190}"/>
              </a:ext>
            </a:extLst>
          </p:cNvPr>
          <p:cNvSpPr txBox="1">
            <a:spLocks/>
          </p:cNvSpPr>
          <p:nvPr/>
        </p:nvSpPr>
        <p:spPr>
          <a:xfrm>
            <a:off x="5222068" y="4542149"/>
            <a:ext cx="5951901" cy="296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1,   10,   20,   67,   40, 500,  9,  600,   8,     1,   </a:t>
            </a:r>
            <a:r>
              <a:rPr lang="en-GB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FF5FCD41-EBAD-42C3-AFA3-A0B49B897B13}"/>
              </a:ext>
            </a:extLst>
          </p:cNvPr>
          <p:cNvSpPr txBox="1">
            <a:spLocks/>
          </p:cNvSpPr>
          <p:nvPr/>
        </p:nvSpPr>
        <p:spPr>
          <a:xfrm>
            <a:off x="5221612" y="3137649"/>
            <a:ext cx="5951901" cy="1286298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Number of VM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Ábra 18" title="Sablon utasítási nyíl">
            <a:extLst>
              <a:ext uri="{FF2B5EF4-FFF2-40B4-BE49-F238E27FC236}">
                <a16:creationId xmlns:a16="http://schemas.microsoft.com/office/drawing/2014/main" id="{83527AED-DAB8-4A77-8671-2FFF4D2888FB}"/>
              </a:ext>
            </a:extLst>
          </p:cNvPr>
          <p:cNvSpPr/>
          <p:nvPr/>
        </p:nvSpPr>
        <p:spPr>
          <a:xfrm rot="6467601" flipH="1" flipV="1">
            <a:off x="5458412" y="5330660"/>
            <a:ext cx="284076" cy="43099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40" name="Szöveg helye 14">
            <a:extLst>
              <a:ext uri="{FF2B5EF4-FFF2-40B4-BE49-F238E27FC236}">
                <a16:creationId xmlns:a16="http://schemas.microsoft.com/office/drawing/2014/main" id="{6FBB48FD-C0F6-4493-BF64-D8DCD88F8A0C}"/>
              </a:ext>
            </a:extLst>
          </p:cNvPr>
          <p:cNvSpPr txBox="1">
            <a:spLocks/>
          </p:cNvSpPr>
          <p:nvPr/>
        </p:nvSpPr>
        <p:spPr>
          <a:xfrm>
            <a:off x="5690164" y="5406327"/>
            <a:ext cx="3176272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Amikor egy új mérési értéket kapunk akkor azt egy új sorként tároljuk az adatbázisunkban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" name="Szöveg helye 14">
            <a:extLst>
              <a:ext uri="{FF2B5EF4-FFF2-40B4-BE49-F238E27FC236}">
                <a16:creationId xmlns:a16="http://schemas.microsoft.com/office/drawing/2014/main" id="{9A815127-464F-4580-9108-2E4120D844BD}"/>
              </a:ext>
            </a:extLst>
          </p:cNvPr>
          <p:cNvSpPr txBox="1">
            <a:spLocks/>
          </p:cNvSpPr>
          <p:nvPr/>
        </p:nvSpPr>
        <p:spPr>
          <a:xfrm>
            <a:off x="5230129" y="4803763"/>
            <a:ext cx="5951901" cy="296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2,   11,   50,   71,   20, 580,  8,  900,   8,     1,   </a:t>
            </a:r>
            <a:r>
              <a:rPr lang="en-GB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81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7A27A7FE-E904-42FA-9E09-C8A306CD3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872" y="2516120"/>
            <a:ext cx="400050" cy="476250"/>
          </a:xfrm>
          <a:prstGeom prst="rect">
            <a:avLst/>
          </a:prstGeom>
        </p:spPr>
      </p:pic>
      <p:sp>
        <p:nvSpPr>
          <p:cNvPr id="41" name="Szöveg helye 14">
            <a:extLst>
              <a:ext uri="{FF2B5EF4-FFF2-40B4-BE49-F238E27FC236}">
                <a16:creationId xmlns:a16="http://schemas.microsoft.com/office/drawing/2014/main" id="{350F933D-94C6-43A1-B2C6-3D55D9211857}"/>
              </a:ext>
            </a:extLst>
          </p:cNvPr>
          <p:cNvSpPr txBox="1">
            <a:spLocks/>
          </p:cNvSpPr>
          <p:nvPr/>
        </p:nvSpPr>
        <p:spPr>
          <a:xfrm>
            <a:off x="7925644" y="2405112"/>
            <a:ext cx="3176272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   De 15 másodpercenként megmérjük és rögzítjük ezeket az adatokat egy adatbázisban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3" name="Egyenes összekötő nyíllal 8">
            <a:extLst>
              <a:ext uri="{FF2B5EF4-FFF2-40B4-BE49-F238E27FC236}">
                <a16:creationId xmlns:a16="http://schemas.microsoft.com/office/drawing/2014/main" id="{B88A955A-18F6-4599-91D5-E713072E7E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84618" y="-835188"/>
            <a:ext cx="663435" cy="5388529"/>
          </a:xfrm>
          <a:prstGeom prst="bentConnector2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 helye 17">
            <a:extLst>
              <a:ext uri="{FF2B5EF4-FFF2-40B4-BE49-F238E27FC236}">
                <a16:creationId xmlns:a16="http://schemas.microsoft.com/office/drawing/2014/main" id="{0DFE3551-6CAF-4DC7-856D-11C56DB892B7}"/>
              </a:ext>
            </a:extLst>
          </p:cNvPr>
          <p:cNvSpPr txBox="1">
            <a:spLocks/>
          </p:cNvSpPr>
          <p:nvPr/>
        </p:nvSpPr>
        <p:spPr>
          <a:xfrm>
            <a:off x="9696660" y="1157460"/>
            <a:ext cx="2013832" cy="854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Virtual Machine</a:t>
            </a:r>
            <a:r>
              <a:rPr lang="hu-HU" dirty="0"/>
              <a:t>s</a:t>
            </a:r>
            <a:endParaRPr lang="en-GB" dirty="0"/>
          </a:p>
        </p:txBody>
      </p:sp>
      <p:pic>
        <p:nvPicPr>
          <p:cNvPr id="45" name="Kép helye 6">
            <a:extLst>
              <a:ext uri="{FF2B5EF4-FFF2-40B4-BE49-F238E27FC236}">
                <a16:creationId xmlns:a16="http://schemas.microsoft.com/office/drawing/2014/main" id="{D703346E-7666-4A5C-A4EA-62B9192E66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666621" y="1421745"/>
            <a:ext cx="854075" cy="854075"/>
          </a:xfrm>
          <a:prstGeom prst="rect">
            <a:avLst/>
          </a:prstGeom>
        </p:spPr>
      </p:pic>
      <p:pic>
        <p:nvPicPr>
          <p:cNvPr id="46" name="Kép helye 6">
            <a:extLst>
              <a:ext uri="{FF2B5EF4-FFF2-40B4-BE49-F238E27FC236}">
                <a16:creationId xmlns:a16="http://schemas.microsoft.com/office/drawing/2014/main" id="{6A917AE6-2BD3-4CAB-B338-498FAA5CCB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819021" y="1574145"/>
            <a:ext cx="854075" cy="854075"/>
          </a:xfrm>
          <a:prstGeom prst="rect">
            <a:avLst/>
          </a:prstGeom>
        </p:spPr>
      </p:pic>
      <p:pic>
        <p:nvPicPr>
          <p:cNvPr id="47" name="Kép helye 6">
            <a:extLst>
              <a:ext uri="{FF2B5EF4-FFF2-40B4-BE49-F238E27FC236}">
                <a16:creationId xmlns:a16="http://schemas.microsoft.com/office/drawing/2014/main" id="{6A6F3CFE-538D-4520-A254-70934DF298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971421" y="1726545"/>
            <a:ext cx="854075" cy="854075"/>
          </a:xfrm>
          <a:prstGeom prst="rect">
            <a:avLst/>
          </a:prstGeom>
        </p:spPr>
      </p:pic>
      <p:pic>
        <p:nvPicPr>
          <p:cNvPr id="48" name="Kép helye 6">
            <a:extLst>
              <a:ext uri="{FF2B5EF4-FFF2-40B4-BE49-F238E27FC236}">
                <a16:creationId xmlns:a16="http://schemas.microsoft.com/office/drawing/2014/main" id="{57AA0D44-004E-4CCB-B97E-95619E07BB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123821" y="1878945"/>
            <a:ext cx="854075" cy="854075"/>
          </a:xfrm>
          <a:prstGeom prst="rect">
            <a:avLst/>
          </a:prstGeom>
        </p:spPr>
      </p:pic>
      <p:pic>
        <p:nvPicPr>
          <p:cNvPr id="49" name="Kép 48">
            <a:extLst>
              <a:ext uri="{FF2B5EF4-FFF2-40B4-BE49-F238E27FC236}">
                <a16:creationId xmlns:a16="http://schemas.microsoft.com/office/drawing/2014/main" id="{1A798B72-7DD5-48BD-B1B7-7AF147561C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4" y="2789469"/>
            <a:ext cx="2857500" cy="2857500"/>
          </a:xfrm>
          <a:prstGeom prst="rect">
            <a:avLst/>
          </a:prstGeom>
        </p:spPr>
      </p:pic>
      <p:sp>
        <p:nvSpPr>
          <p:cNvPr id="50" name="Téglalap 49">
            <a:extLst>
              <a:ext uri="{FF2B5EF4-FFF2-40B4-BE49-F238E27FC236}">
                <a16:creationId xmlns:a16="http://schemas.microsoft.com/office/drawing/2014/main" id="{5CA719E7-E002-436E-A548-33C97C284308}"/>
              </a:ext>
            </a:extLst>
          </p:cNvPr>
          <p:cNvSpPr/>
          <p:nvPr/>
        </p:nvSpPr>
        <p:spPr>
          <a:xfrm>
            <a:off x="451060" y="2493254"/>
            <a:ext cx="2180517" cy="2182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Külső forrást használok a kérések generálásához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" name="Szöveg helye 14">
            <a:extLst>
              <a:ext uri="{FF2B5EF4-FFF2-40B4-BE49-F238E27FC236}">
                <a16:creationId xmlns:a16="http://schemas.microsoft.com/office/drawing/2014/main" id="{C6F335E4-09E5-49D9-A170-743998679661}"/>
              </a:ext>
            </a:extLst>
          </p:cNvPr>
          <p:cNvSpPr txBox="1">
            <a:spLocks/>
          </p:cNvSpPr>
          <p:nvPr/>
        </p:nvSpPr>
        <p:spPr>
          <a:xfrm>
            <a:off x="5230129" y="5070463"/>
            <a:ext cx="5951901" cy="296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 1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 5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 7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 2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5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91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8,  9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21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 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9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    1,   </a:t>
            </a:r>
            <a:r>
              <a:rPr lang="en-GB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</a:t>
            </a:r>
            <a:r>
              <a:rPr lang="hu-HU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155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695 -0.1713 L 0.16875 -0.17408 L 0.16875 -0.17384 " pathEditMode="relative" rAng="0" ptsTypes="AAA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83 -0.17245 L 0.16875 -0.17152 L 0.16875 -0.17083 " pathEditMode="relative" rAng="0" ptsTypes="AAA">
                                      <p:cBhvr>
                                        <p:cTn id="22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84 -0.01667 L 0.07604 -0.01551 C 0.07604 -0.05324 0.07552 -0.09167 0.07565 -0.1287 L 0.15391 -0.12778 L 0.15391 -0.12731 " pathEditMode="relative" rAng="0" ptsTypes="AAAAA">
                                      <p:cBhvr>
                                        <p:cTn id="38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/>
      <p:bldP spid="38" grpId="0" animBg="1"/>
      <p:bldP spid="40" grpId="0"/>
      <p:bldP spid="35" grpId="0" build="allAtOnce"/>
      <p:bldP spid="35" grpId="1" build="allAtOnce"/>
      <p:bldP spid="41" grpId="0"/>
      <p:bldP spid="51" grpId="0"/>
      <p:bldP spid="5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, monitor, képernyőkép, fekete látható&#10;&#10;Automatikusan generált leírás">
            <a:extLst>
              <a:ext uri="{FF2B5EF4-FFF2-40B4-BE49-F238E27FC236}">
                <a16:creationId xmlns:a16="http://schemas.microsoft.com/office/drawing/2014/main" id="{999A30D7-92CF-48C8-9104-201E81CD2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7" name="Felirat: vonal kiemelősávval 16">
            <a:extLst>
              <a:ext uri="{FF2B5EF4-FFF2-40B4-BE49-F238E27FC236}">
                <a16:creationId xmlns:a16="http://schemas.microsoft.com/office/drawing/2014/main" id="{B9AF6CEB-1425-475D-9080-43D70E3C9A2E}"/>
              </a:ext>
            </a:extLst>
          </p:cNvPr>
          <p:cNvSpPr/>
          <p:nvPr/>
        </p:nvSpPr>
        <p:spPr>
          <a:xfrm>
            <a:off x="3121572" y="2096813"/>
            <a:ext cx="3815255" cy="2128345"/>
          </a:xfrm>
          <a:prstGeom prst="accentCallout1">
            <a:avLst>
              <a:gd name="adj1" fmla="val 18750"/>
              <a:gd name="adj2" fmla="val -8333"/>
              <a:gd name="adj3" fmla="val 36204"/>
              <a:gd name="adj4" fmla="val -387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Szekvenciálisan egymás után következő teszt sorozatok</a:t>
            </a:r>
          </a:p>
        </p:txBody>
      </p:sp>
      <p:sp>
        <p:nvSpPr>
          <p:cNvPr id="18" name="Felirat: vonal kiemelősávval 17">
            <a:extLst>
              <a:ext uri="{FF2B5EF4-FFF2-40B4-BE49-F238E27FC236}">
                <a16:creationId xmlns:a16="http://schemas.microsoft.com/office/drawing/2014/main" id="{DE565859-B3F6-4EEE-A7CC-E5CEE547917E}"/>
              </a:ext>
            </a:extLst>
          </p:cNvPr>
          <p:cNvSpPr/>
          <p:nvPr/>
        </p:nvSpPr>
        <p:spPr>
          <a:xfrm>
            <a:off x="3116312" y="2091553"/>
            <a:ext cx="3815255" cy="2128345"/>
          </a:xfrm>
          <a:prstGeom prst="accentCallout1">
            <a:avLst>
              <a:gd name="adj1" fmla="val 18750"/>
              <a:gd name="adj2" fmla="val -8333"/>
              <a:gd name="adj3" fmla="val -8981"/>
              <a:gd name="adj4" fmla="val -3998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Az első tesztek csak a REST API működését tesztelik</a:t>
            </a:r>
          </a:p>
        </p:txBody>
      </p:sp>
    </p:spTree>
    <p:extLst>
      <p:ext uri="{BB962C8B-B14F-4D97-AF65-F5344CB8AC3E}">
        <p14:creationId xmlns:p14="http://schemas.microsoft.com/office/powerpoint/2010/main" val="200834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999A30D7-92CF-48C8-9104-201E81CD2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3" name="Felirat: vonal kiemelősávval 2">
            <a:extLst>
              <a:ext uri="{FF2B5EF4-FFF2-40B4-BE49-F238E27FC236}">
                <a16:creationId xmlns:a16="http://schemas.microsoft.com/office/drawing/2014/main" id="{4E5B9CEC-6E9B-4B0A-8787-07C9C5DAE738}"/>
              </a:ext>
            </a:extLst>
          </p:cNvPr>
          <p:cNvSpPr/>
          <p:nvPr/>
        </p:nvSpPr>
        <p:spPr>
          <a:xfrm>
            <a:off x="3478919" y="4109540"/>
            <a:ext cx="3815255" cy="2128345"/>
          </a:xfrm>
          <a:prstGeom prst="accentCallout1">
            <a:avLst>
              <a:gd name="adj1" fmla="val 18750"/>
              <a:gd name="adj2" fmla="val -8333"/>
              <a:gd name="adj3" fmla="val -8981"/>
              <a:gd name="adj4" fmla="val -3998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Minden előre be van állítva, totálisan hülye biztos</a:t>
            </a:r>
          </a:p>
        </p:txBody>
      </p:sp>
      <p:sp>
        <p:nvSpPr>
          <p:cNvPr id="4" name="Felirat: vonal kiemelősávval 3">
            <a:extLst>
              <a:ext uri="{FF2B5EF4-FFF2-40B4-BE49-F238E27FC236}">
                <a16:creationId xmlns:a16="http://schemas.microsoft.com/office/drawing/2014/main" id="{C2DF9D16-0DAB-4C16-AB4E-5DB3BB087056}"/>
              </a:ext>
            </a:extLst>
          </p:cNvPr>
          <p:cNvSpPr/>
          <p:nvPr/>
        </p:nvSpPr>
        <p:spPr>
          <a:xfrm>
            <a:off x="7493871" y="4109540"/>
            <a:ext cx="3815255" cy="2128345"/>
          </a:xfrm>
          <a:prstGeom prst="accentCallout1">
            <a:avLst>
              <a:gd name="adj1" fmla="val 18750"/>
              <a:gd name="adj2" fmla="val -8333"/>
              <a:gd name="adj3" fmla="val -8981"/>
              <a:gd name="adj4" fmla="val -3998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Ez a teszt éppen a fájl feltöltést teszteli</a:t>
            </a:r>
          </a:p>
        </p:txBody>
      </p:sp>
    </p:spTree>
    <p:extLst>
      <p:ext uri="{BB962C8B-B14F-4D97-AF65-F5344CB8AC3E}">
        <p14:creationId xmlns:p14="http://schemas.microsoft.com/office/powerpoint/2010/main" val="31848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999A30D7-92CF-48C8-9104-201E81CD2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3" name="Felirat: vonal kiemelősávval 2">
            <a:extLst>
              <a:ext uri="{FF2B5EF4-FFF2-40B4-BE49-F238E27FC236}">
                <a16:creationId xmlns:a16="http://schemas.microsoft.com/office/drawing/2014/main" id="{767CFC7C-A50C-4276-AEB1-12B6008D7E29}"/>
              </a:ext>
            </a:extLst>
          </p:cNvPr>
          <p:cNvSpPr/>
          <p:nvPr/>
        </p:nvSpPr>
        <p:spPr>
          <a:xfrm>
            <a:off x="956437" y="3794229"/>
            <a:ext cx="3815255" cy="2128345"/>
          </a:xfrm>
          <a:prstGeom prst="accentCallout1">
            <a:avLst>
              <a:gd name="adj1" fmla="val 1713"/>
              <a:gd name="adj2" fmla="val 49518"/>
              <a:gd name="adj3" fmla="val -22314"/>
              <a:gd name="adj4" fmla="val 1133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Szuper hogy minden választ egy helyen át lehet nézni</a:t>
            </a:r>
          </a:p>
        </p:txBody>
      </p:sp>
    </p:spTree>
    <p:extLst>
      <p:ext uri="{BB962C8B-B14F-4D97-AF65-F5344CB8AC3E}">
        <p14:creationId xmlns:p14="http://schemas.microsoft.com/office/powerpoint/2010/main" val="210178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999A30D7-92CF-48C8-9104-201E81CD2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1998" cy="6854652"/>
          </a:xfrm>
          <a:prstGeom prst="rect">
            <a:avLst/>
          </a:prstGeom>
        </p:spPr>
      </p:pic>
      <p:sp>
        <p:nvSpPr>
          <p:cNvPr id="3" name="Felirat: vonal kiemelősávval 2">
            <a:extLst>
              <a:ext uri="{FF2B5EF4-FFF2-40B4-BE49-F238E27FC236}">
                <a16:creationId xmlns:a16="http://schemas.microsoft.com/office/drawing/2014/main" id="{1695CB71-1AFD-498A-86A9-7BE1C314ED76}"/>
              </a:ext>
            </a:extLst>
          </p:cNvPr>
          <p:cNvSpPr/>
          <p:nvPr/>
        </p:nvSpPr>
        <p:spPr>
          <a:xfrm>
            <a:off x="3744607" y="3989101"/>
            <a:ext cx="3815255" cy="2128345"/>
          </a:xfrm>
          <a:prstGeom prst="accentCallout1">
            <a:avLst>
              <a:gd name="adj1" fmla="val 1713"/>
              <a:gd name="adj2" fmla="val 49518"/>
              <a:gd name="adj3" fmla="val -22314"/>
              <a:gd name="adj4" fmla="val 1133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Itt már egy kisebb terhelés, lehet látni, hogy mennyit dob el (semennyit) és mennyi a válaszidő</a:t>
            </a:r>
          </a:p>
        </p:txBody>
      </p:sp>
      <p:sp>
        <p:nvSpPr>
          <p:cNvPr id="4" name="Felirat: vonal kiemelősávval 3">
            <a:extLst>
              <a:ext uri="{FF2B5EF4-FFF2-40B4-BE49-F238E27FC236}">
                <a16:creationId xmlns:a16="http://schemas.microsoft.com/office/drawing/2014/main" id="{155E8B0C-D358-4FB6-888F-E6F4EF6760DE}"/>
              </a:ext>
            </a:extLst>
          </p:cNvPr>
          <p:cNvSpPr/>
          <p:nvPr/>
        </p:nvSpPr>
        <p:spPr>
          <a:xfrm>
            <a:off x="3747107" y="3991601"/>
            <a:ext cx="3815255" cy="2128345"/>
          </a:xfrm>
          <a:prstGeom prst="accentCallout1">
            <a:avLst>
              <a:gd name="adj1" fmla="val 43267"/>
              <a:gd name="adj2" fmla="val -2738"/>
              <a:gd name="adj3" fmla="val -480"/>
              <a:gd name="adj4" fmla="val -6230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 </a:t>
            </a:r>
            <a:r>
              <a:rPr lang="hu-HU" dirty="0" err="1"/>
              <a:t>Request-hez</a:t>
            </a:r>
            <a:r>
              <a:rPr lang="hu-HU" dirty="0"/>
              <a:t> csatolt paraméterrel tudom szabályozni, hogy mennyire legyen számításigényes a kérés + a kérések számát is szabályozni tudom!</a:t>
            </a:r>
          </a:p>
        </p:txBody>
      </p:sp>
    </p:spTree>
    <p:extLst>
      <p:ext uri="{BB962C8B-B14F-4D97-AF65-F5344CB8AC3E}">
        <p14:creationId xmlns:p14="http://schemas.microsoft.com/office/powerpoint/2010/main" val="5283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999A30D7-92CF-48C8-9104-201E81CD2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1998" cy="6854651"/>
          </a:xfrm>
          <a:prstGeom prst="rect">
            <a:avLst/>
          </a:prstGeom>
        </p:spPr>
      </p:pic>
      <p:sp>
        <p:nvSpPr>
          <p:cNvPr id="3" name="Felirat: vonal kiemelősávval 2">
            <a:extLst>
              <a:ext uri="{FF2B5EF4-FFF2-40B4-BE49-F238E27FC236}">
                <a16:creationId xmlns:a16="http://schemas.microsoft.com/office/drawing/2014/main" id="{BDA2A405-A55B-4E4E-9B96-0658F11EAF94}"/>
              </a:ext>
            </a:extLst>
          </p:cNvPr>
          <p:cNvSpPr/>
          <p:nvPr/>
        </p:nvSpPr>
        <p:spPr>
          <a:xfrm>
            <a:off x="4032353" y="4332158"/>
            <a:ext cx="6100997" cy="1394086"/>
          </a:xfrm>
          <a:prstGeom prst="accentCallout1">
            <a:avLst>
              <a:gd name="adj1" fmla="val 47704"/>
              <a:gd name="adj2" fmla="val 100668"/>
              <a:gd name="adj3" fmla="val -22314"/>
              <a:gd name="adj4" fmla="val 1133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Magának a terhelőnek az oldaláról is ki tudunk mérni nagyon sok mindent, ami nem hátrány!</a:t>
            </a:r>
            <a:br>
              <a:rPr lang="hu-HU" dirty="0"/>
            </a:br>
            <a:r>
              <a:rPr lang="hu-HU" dirty="0"/>
              <a:t>Itt most éppen a válaszidőt az idő függvényében.</a:t>
            </a:r>
            <a:br>
              <a:rPr lang="hu-HU" dirty="0"/>
            </a:br>
            <a:r>
              <a:rPr lang="hu-HU" dirty="0"/>
              <a:t>A terhelés mindvégig konstans volt.</a:t>
            </a:r>
          </a:p>
        </p:txBody>
      </p:sp>
    </p:spTree>
    <p:extLst>
      <p:ext uri="{BB962C8B-B14F-4D97-AF65-F5344CB8AC3E}">
        <p14:creationId xmlns:p14="http://schemas.microsoft.com/office/powerpoint/2010/main" val="338957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999A30D7-92CF-48C8-9104-201E81CD2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673"/>
            <a:ext cx="12191996" cy="6854651"/>
          </a:xfrm>
          <a:prstGeom prst="rect">
            <a:avLst/>
          </a:prstGeom>
        </p:spPr>
      </p:pic>
      <p:sp>
        <p:nvSpPr>
          <p:cNvPr id="3" name="Felirat: vonal kiemelősávval 2">
            <a:extLst>
              <a:ext uri="{FF2B5EF4-FFF2-40B4-BE49-F238E27FC236}">
                <a16:creationId xmlns:a16="http://schemas.microsoft.com/office/drawing/2014/main" id="{054B816B-9F61-4F12-A154-27D83348BFE8}"/>
              </a:ext>
            </a:extLst>
          </p:cNvPr>
          <p:cNvSpPr/>
          <p:nvPr/>
        </p:nvSpPr>
        <p:spPr>
          <a:xfrm>
            <a:off x="4032353" y="4332158"/>
            <a:ext cx="6100997" cy="1394086"/>
          </a:xfrm>
          <a:prstGeom prst="accentCallout1">
            <a:avLst>
              <a:gd name="adj1" fmla="val 47704"/>
              <a:gd name="adj2" fmla="val 100668"/>
              <a:gd name="adj3" fmla="val -22314"/>
              <a:gd name="adj4" fmla="val 1133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Az előző ábrával összevetve azt látjuk, hogy kétszer akkora lett a válaszidő (átlagosan)</a:t>
            </a:r>
            <a:br>
              <a:rPr lang="hu-HU" dirty="0"/>
            </a:br>
            <a:br>
              <a:rPr lang="hu-HU" dirty="0"/>
            </a:br>
            <a:r>
              <a:rPr lang="hu-HU" dirty="0"/>
              <a:t>Mivel 5X akkora terhelést kapott. (ugyanannyi időre lebontva</a:t>
            </a:r>
          </a:p>
        </p:txBody>
      </p:sp>
    </p:spTree>
    <p:extLst>
      <p:ext uri="{BB962C8B-B14F-4D97-AF65-F5344CB8AC3E}">
        <p14:creationId xmlns:p14="http://schemas.microsoft.com/office/powerpoint/2010/main" val="136451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>
            <a:extLst>
              <a:ext uri="{FF2B5EF4-FFF2-40B4-BE49-F238E27FC236}">
                <a16:creationId xmlns:a16="http://schemas.microsoft.com/office/drawing/2014/main" id="{27F10A02-7974-4975-8C98-9FE9DE56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0" y="47634"/>
            <a:ext cx="2857500" cy="2857500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46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457776" y="506753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REST API végpontokat a már jól bevált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sofwer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segítségével terheljük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04" y="1789332"/>
            <a:ext cx="301090" cy="397870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  <p:sp>
        <p:nvSpPr>
          <p:cNvPr id="35" name="Szöveg helye 14">
            <a:extLst>
              <a:ext uri="{FF2B5EF4-FFF2-40B4-BE49-F238E27FC236}">
                <a16:creationId xmlns:a16="http://schemas.microsoft.com/office/drawing/2014/main" id="{3DB59308-F16E-4A79-A657-478A5B814114}"/>
              </a:ext>
            </a:extLst>
          </p:cNvPr>
          <p:cNvSpPr txBox="1">
            <a:spLocks/>
          </p:cNvSpPr>
          <p:nvPr/>
        </p:nvSpPr>
        <p:spPr>
          <a:xfrm>
            <a:off x="431999" y="3738821"/>
            <a:ext cx="8178601" cy="298265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terhelések számával játszok miközben nem nyúlok a beküldött paraméterhez, ami egyébként nagyon komoly hatással van arra, hogy mennyire terhelje meg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cpu-t</a:t>
            </a: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Adott idő alatt fix számú kérést küldök be de közben változtatom (emelem, csökkentem) a beküldött paraméter értékét ami hatással lesz a kiszolgálási időre</a:t>
            </a:r>
          </a:p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Eddig azt szabályoztam, hogy adott idő alatt mennyi kérés menjen be, de be ha bemegy egy kérés akkor megpróbálja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feldolgozi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(új szálat nyit) de lehetne szabályozni azt is, hogy ne kezdjen hozzá egy bizonyos számú kérésnél több kiszolgálásához, hanem tegye őket sorba és várakoztassa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Szöveg helye 14">
            <a:extLst>
              <a:ext uri="{FF2B5EF4-FFF2-40B4-BE49-F238E27FC236}">
                <a16:creationId xmlns:a16="http://schemas.microsoft.com/office/drawing/2014/main" id="{BF8DB56C-BDDD-4247-BA35-3F7E53B214B4}"/>
              </a:ext>
            </a:extLst>
          </p:cNvPr>
          <p:cNvSpPr txBox="1">
            <a:spLocks/>
          </p:cNvSpPr>
          <p:nvPr/>
        </p:nvSpPr>
        <p:spPr>
          <a:xfrm>
            <a:off x="431999" y="2703276"/>
            <a:ext cx="8490953" cy="802081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+ 1 módszertani megfontolás van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947241DD-8CA9-43F9-81D9-18992F7A9FAF}"/>
              </a:ext>
            </a:extLst>
          </p:cNvPr>
          <p:cNvSpPr txBox="1">
            <a:spLocks/>
          </p:cNvSpPr>
          <p:nvPr/>
        </p:nvSpPr>
        <p:spPr>
          <a:xfrm>
            <a:off x="8867321" y="3733561"/>
            <a:ext cx="2767766" cy="298265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egy módszertani kérdés. Az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opitmizer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mindkét esetet tudja kezelni. De érdemes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különválasz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-tani és végig gondolni mindkét típusú esetet.</a:t>
            </a:r>
          </a:p>
        </p:txBody>
      </p:sp>
    </p:spTree>
    <p:extLst>
      <p:ext uri="{BB962C8B-B14F-4D97-AF65-F5344CB8AC3E}">
        <p14:creationId xmlns:p14="http://schemas.microsoft.com/office/powerpoint/2010/main" val="73308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47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457776" y="506753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REST API végpontokat a már jól bevált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sofwer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segítségével terheljük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3" name="Kép 62">
            <a:extLst>
              <a:ext uri="{FF2B5EF4-FFF2-40B4-BE49-F238E27FC236}">
                <a16:creationId xmlns:a16="http://schemas.microsoft.com/office/drawing/2014/main" id="{43DD95A2-70BC-4789-891E-40A76500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45" y="5290599"/>
            <a:ext cx="301090" cy="39787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7F10A02-7974-4975-8C98-9FE9DE560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01" y="1547248"/>
            <a:ext cx="2857500" cy="28575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  <p:sp>
        <p:nvSpPr>
          <p:cNvPr id="35" name="Szöveg helye 14">
            <a:extLst>
              <a:ext uri="{FF2B5EF4-FFF2-40B4-BE49-F238E27FC236}">
                <a16:creationId xmlns:a16="http://schemas.microsoft.com/office/drawing/2014/main" id="{3DB59308-F16E-4A79-A657-478A5B814114}"/>
              </a:ext>
            </a:extLst>
          </p:cNvPr>
          <p:cNvSpPr txBox="1">
            <a:spLocks/>
          </p:cNvSpPr>
          <p:nvPr/>
        </p:nvSpPr>
        <p:spPr>
          <a:xfrm>
            <a:off x="431999" y="2256849"/>
            <a:ext cx="8178601" cy="4094398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Tegyük fel, hogy van egy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request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amiről tudjuk, &lt;azért mert kimértük&gt;, hogy 30 másodperc a végrehajtása – akár azért mert leterheli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cpu-t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vagy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disket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vagy a hálózatot. Ha egyszerre beengedek több kérést ahogy az 1, pontban lenne, akkor a válaszidő megugrana (feltéve, hogy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intenzív feladat van mögötte, mert ha csak egy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thread.sleep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(30) akkor nem).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 mi van akkor, hogyha úgy van megírva a REST API mögötti program, hogy egyszerre mondjuk csak 2 kérést kezdjen el feldolgozni. Minden más ami a fölött van tegye be egy sorba és csak akkor kezdje el feldolgozni őket, ha van üres hely, tehát egy kérést már visszaküldött és van szabad hely.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Ekkor még akkor is ha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cpu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intenziv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feleadat mindig tudja tartani a 30 másodperces kiszolgálási időt mindaddig, amig 30 másodpercenként esik be egy új feladat (vagyis a bejövő kérés gyakorisága nagyobb egyenlő a feladat feldolgozásának az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idejével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 miért fontos ez?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Tegyük fel hogy egy beküldött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request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is 100%ra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huzza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CPU-t. Akár csak ha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100x ennyi kérést küldünk be. A CPU metrika semmit nem fog tudni mondani arra nézve, hogy mi lesz a kiszolgálási idő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Szöveg helye 14">
            <a:extLst>
              <a:ext uri="{FF2B5EF4-FFF2-40B4-BE49-F238E27FC236}">
                <a16:creationId xmlns:a16="http://schemas.microsoft.com/office/drawing/2014/main" id="{BF8DB56C-BDDD-4247-BA35-3F7E53B214B4}"/>
              </a:ext>
            </a:extLst>
          </p:cNvPr>
          <p:cNvSpPr txBox="1">
            <a:spLocks/>
          </p:cNvSpPr>
          <p:nvPr/>
        </p:nvSpPr>
        <p:spPr>
          <a:xfrm>
            <a:off x="431999" y="1378966"/>
            <a:ext cx="8490953" cy="80208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Vegyük az X a sorba állítás esetét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947241DD-8CA9-43F9-81D9-18992F7A9FAF}"/>
              </a:ext>
            </a:extLst>
          </p:cNvPr>
          <p:cNvSpPr txBox="1">
            <a:spLocks/>
          </p:cNvSpPr>
          <p:nvPr/>
        </p:nvSpPr>
        <p:spPr>
          <a:xfrm>
            <a:off x="8867321" y="3733561"/>
            <a:ext cx="2767766" cy="2982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egy módszertani kérdés. Az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opitmizer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mindkét esetet tudja kezelni. De érdemes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különválasz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-tani és végig gondolni mindkét típusú esetet.</a:t>
            </a:r>
          </a:p>
        </p:txBody>
      </p:sp>
    </p:spTree>
    <p:extLst>
      <p:ext uri="{BB962C8B-B14F-4D97-AF65-F5344CB8AC3E}">
        <p14:creationId xmlns:p14="http://schemas.microsoft.com/office/powerpoint/2010/main" val="156319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48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457776" y="506753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REST API végpontokat a már jól bevált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sofwer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segítségével terheljük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27F10A02-7974-4975-8C98-9FE9DE56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01" y="1547248"/>
            <a:ext cx="2857500" cy="28575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  <p:sp>
        <p:nvSpPr>
          <p:cNvPr id="35" name="Szöveg helye 14">
            <a:extLst>
              <a:ext uri="{FF2B5EF4-FFF2-40B4-BE49-F238E27FC236}">
                <a16:creationId xmlns:a16="http://schemas.microsoft.com/office/drawing/2014/main" id="{3DB59308-F16E-4A79-A657-478A5B814114}"/>
              </a:ext>
            </a:extLst>
          </p:cNvPr>
          <p:cNvSpPr txBox="1">
            <a:spLocks/>
          </p:cNvSpPr>
          <p:nvPr/>
        </p:nvSpPr>
        <p:spPr>
          <a:xfrm>
            <a:off x="431999" y="2256849"/>
            <a:ext cx="8178601" cy="4094398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Viszont a beérkező kérések számát mérő metrika viszont már igen.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Hiszen feltanítás után tudni fogja az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hogy két kérés esetén 30 mp a válaszidő 10 kérés esetén viszont a várakozás miatt a 10-ik kérés 10x30 másodperc múlva fog visszaérkezni.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egyben azt is jelenti, hogyha a válaszidőt 30 másodperc környékén akarom tartani, akkor az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egy ilyen megfigyelés alapján is tudni fogja, hogy 5x annyi VM-re lesz szüksége, hogy 10 kérést szét tudja osztani úgy, hogy a válaszidő kérésenként 30 mp körül legyen.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És itt jön egy kis érdekesség.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!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kell ahhoz az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optimizernek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felskáláznia a tanulási időszakban 5 VM-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ig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hogy rájöjjön erre az összefüggésre (ami lineáris a bejövő feladatok száma és a kiszolgálási idő között) hanem elég ha 2 VM-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ig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skáláz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fel, hogy megtanulja milyen összefüggés van a (1) kiszolgálási idő (2) a VM-ek száma (3) és a bejövő feladatok száma között.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Úgy emlékszem, hogy a bejövő kérések száma egy metrika az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jelenlegi beállításában.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Szöveg helye 14">
            <a:extLst>
              <a:ext uri="{FF2B5EF4-FFF2-40B4-BE49-F238E27FC236}">
                <a16:creationId xmlns:a16="http://schemas.microsoft.com/office/drawing/2014/main" id="{BF8DB56C-BDDD-4247-BA35-3F7E53B214B4}"/>
              </a:ext>
            </a:extLst>
          </p:cNvPr>
          <p:cNvSpPr txBox="1">
            <a:spLocks/>
          </p:cNvSpPr>
          <p:nvPr/>
        </p:nvSpPr>
        <p:spPr>
          <a:xfrm>
            <a:off x="431999" y="1378966"/>
            <a:ext cx="8490953" cy="80208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Vegyük az X a sorba állítás esetét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947241DD-8CA9-43F9-81D9-18992F7A9FAF}"/>
              </a:ext>
            </a:extLst>
          </p:cNvPr>
          <p:cNvSpPr txBox="1">
            <a:spLocks/>
          </p:cNvSpPr>
          <p:nvPr/>
        </p:nvSpPr>
        <p:spPr>
          <a:xfrm>
            <a:off x="8867321" y="4053819"/>
            <a:ext cx="2767766" cy="258356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Megjegyzés</a:t>
            </a:r>
            <a:endParaRPr lang="hu-HU" sz="36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Itt amellett próbálok érvelni, hogy az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ebben az esetben proaktív lesz, és azt is pontosan meg tudja mondani, hogy hány új erőforrásra van szükség így egy lépésben a megfelelő mennyiségű új VM számot fogja kérni.</a:t>
            </a:r>
          </a:p>
        </p:txBody>
      </p:sp>
    </p:spTree>
    <p:extLst>
      <p:ext uri="{BB962C8B-B14F-4D97-AF65-F5344CB8AC3E}">
        <p14:creationId xmlns:p14="http://schemas.microsoft.com/office/powerpoint/2010/main" val="277796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49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457776" y="506753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REST API végpontokat a már jól bevált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sofwer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segítségével terheljük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27F10A02-7974-4975-8C98-9FE9DE56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01" y="1547248"/>
            <a:ext cx="2857500" cy="28575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  <p:sp>
        <p:nvSpPr>
          <p:cNvPr id="35" name="Szöveg helye 14">
            <a:extLst>
              <a:ext uri="{FF2B5EF4-FFF2-40B4-BE49-F238E27FC236}">
                <a16:creationId xmlns:a16="http://schemas.microsoft.com/office/drawing/2014/main" id="{3DB59308-F16E-4A79-A657-478A5B814114}"/>
              </a:ext>
            </a:extLst>
          </p:cNvPr>
          <p:cNvSpPr txBox="1">
            <a:spLocks/>
          </p:cNvSpPr>
          <p:nvPr/>
        </p:nvSpPr>
        <p:spPr>
          <a:xfrm>
            <a:off x="5137120" y="2136485"/>
            <a:ext cx="3473480" cy="421476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úgy épül fel,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 azokat a metrikákat fogja nagyobb súllyal figyelembe venni amelyek a válaszidő meghatározásában nagyobb jelentőséggel bírnak a számára. A képen a vastagabb vonalak. [a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szníkódolás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kapcsolat előjelére vonatkozik].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Tehát ha valamelyik metrika nem lesz releváns az adott esetben akkor azt 0 súllyal veszi figyelembe.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ábra a korábbi méréseinkből készült, ahol mindig egy adott statikus oldalt kértünk el a webszervertől mindig ugyan azt.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Szöveg helye 14">
            <a:extLst>
              <a:ext uri="{FF2B5EF4-FFF2-40B4-BE49-F238E27FC236}">
                <a16:creationId xmlns:a16="http://schemas.microsoft.com/office/drawing/2014/main" id="{BF8DB56C-BDDD-4247-BA35-3F7E53B214B4}"/>
              </a:ext>
            </a:extLst>
          </p:cNvPr>
          <p:cNvSpPr txBox="1">
            <a:spLocks/>
          </p:cNvSpPr>
          <p:nvPr/>
        </p:nvSpPr>
        <p:spPr>
          <a:xfrm>
            <a:off x="431999" y="1378966"/>
            <a:ext cx="8490953" cy="80208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pillanatra tekintsük át a hálót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85B5C251-8A03-46DC-AF0D-61B0766822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465" y="2136485"/>
            <a:ext cx="4568189" cy="4372838"/>
          </a:xfrm>
          <a:prstGeom prst="rect">
            <a:avLst/>
          </a:prstGeom>
        </p:spPr>
      </p:pic>
      <p:sp>
        <p:nvSpPr>
          <p:cNvPr id="14" name="Szöveg helye 14">
            <a:extLst>
              <a:ext uri="{FF2B5EF4-FFF2-40B4-BE49-F238E27FC236}">
                <a16:creationId xmlns:a16="http://schemas.microsoft.com/office/drawing/2014/main" id="{947241DD-8CA9-43F9-81D9-18992F7A9FAF}"/>
              </a:ext>
            </a:extLst>
          </p:cNvPr>
          <p:cNvSpPr txBox="1">
            <a:spLocks/>
          </p:cNvSpPr>
          <p:nvPr/>
        </p:nvSpPr>
        <p:spPr>
          <a:xfrm>
            <a:off x="8867321" y="4132649"/>
            <a:ext cx="2767766" cy="258356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Ezért látszik az, hogy a bemenő adatcsomagok száma[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pktin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], a bemenő adatforgalom [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KBIn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 és ugyanez kifelé szinte semmilyen releváns információt nem hordoz arra nézve, hogy mi lesz a válaszidő.</a:t>
            </a:r>
          </a:p>
        </p:txBody>
      </p:sp>
    </p:spTree>
    <p:extLst>
      <p:ext uri="{BB962C8B-B14F-4D97-AF65-F5344CB8AC3E}">
        <p14:creationId xmlns:p14="http://schemas.microsoft.com/office/powerpoint/2010/main" val="1106451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ím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hu-HU" dirty="0"/>
              <a:t>Tanulás a válaszidő becslésére</a:t>
            </a:r>
            <a:endParaRPr lang="en-GB" noProof="0" dirty="0"/>
          </a:p>
        </p:txBody>
      </p:sp>
      <p:cxnSp>
        <p:nvCxnSpPr>
          <p:cNvPr id="26" name="Egyenes összekötő 25" descr="Első elválasztó a dián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 descr="Második elválasztó a dián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7" name="Kép helye 6"/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tretch>
            <a:fillRect/>
          </a:stretch>
        </p:blipFill>
        <p:spPr>
          <a:xfrm>
            <a:off x="5472596" y="2099813"/>
            <a:ext cx="854075" cy="854075"/>
          </a:xfrm>
        </p:spPr>
      </p:pic>
      <p:sp>
        <p:nvSpPr>
          <p:cNvPr id="10" name="Téglalap 9"/>
          <p:cNvSpPr/>
          <p:nvPr/>
        </p:nvSpPr>
        <p:spPr>
          <a:xfrm>
            <a:off x="5020543" y="1080000"/>
            <a:ext cx="6284766" cy="5507190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Kép hely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23" y="1421745"/>
            <a:ext cx="854075" cy="854075"/>
          </a:xfrm>
          <a:prstGeom prst="rect">
            <a:avLst/>
          </a:prstGeom>
        </p:spPr>
      </p:pic>
      <p:cxnSp>
        <p:nvCxnSpPr>
          <p:cNvPr id="13" name="Szögletes összekötő 12"/>
          <p:cNvCxnSpPr>
            <a:stCxn id="30" idx="1"/>
            <a:endCxn id="7" idx="3"/>
          </p:cNvCxnSpPr>
          <p:nvPr/>
        </p:nvCxnSpPr>
        <p:spPr>
          <a:xfrm rot="10800000" flipV="1">
            <a:off x="6326671" y="1848783"/>
            <a:ext cx="2290952" cy="678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églalap 1">
            <a:extLst>
              <a:ext uri="{FF2B5EF4-FFF2-40B4-BE49-F238E27FC236}">
                <a16:creationId xmlns:a16="http://schemas.microsoft.com/office/drawing/2014/main" id="{6767E2C4-A624-470B-8F92-9054393B06BD}"/>
              </a:ext>
            </a:extLst>
          </p:cNvPr>
          <p:cNvSpPr/>
          <p:nvPr/>
        </p:nvSpPr>
        <p:spPr>
          <a:xfrm>
            <a:off x="1302589" y="3105503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 source is used to generate request</a:t>
            </a:r>
          </a:p>
        </p:txBody>
      </p:sp>
      <p:pic>
        <p:nvPicPr>
          <p:cNvPr id="19" name="Kép helye 56">
            <a:extLst>
              <a:ext uri="{FF2B5EF4-FFF2-40B4-BE49-F238E27FC236}">
                <a16:creationId xmlns:a16="http://schemas.microsoft.com/office/drawing/2014/main" id="{F65D5328-5ACA-4101-BBA6-BC73FFE0A3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12" y="2190793"/>
            <a:ext cx="672117" cy="672117"/>
          </a:xfrm>
          <a:prstGeom prst="rect">
            <a:avLst/>
          </a:prstGeom>
        </p:spPr>
      </p:pic>
      <p:sp>
        <p:nvSpPr>
          <p:cNvPr id="25" name="Ábra 18" title="Sablon utasítási nyíl">
            <a:extLst>
              <a:ext uri="{FF2B5EF4-FFF2-40B4-BE49-F238E27FC236}">
                <a16:creationId xmlns:a16="http://schemas.microsoft.com/office/drawing/2014/main" id="{89BBB10A-C191-489C-8126-F2E2C6223277}"/>
              </a:ext>
            </a:extLst>
          </p:cNvPr>
          <p:cNvSpPr/>
          <p:nvPr/>
        </p:nvSpPr>
        <p:spPr>
          <a:xfrm rot="16592101" flipH="1" flipV="1">
            <a:off x="4923322" y="1277284"/>
            <a:ext cx="680832" cy="102237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8E86F7E5-9B04-4BD7-85F7-72D5B4C2862A}"/>
              </a:ext>
            </a:extLst>
          </p:cNvPr>
          <p:cNvSpPr txBox="1">
            <a:spLocks/>
          </p:cNvSpPr>
          <p:nvPr/>
        </p:nvSpPr>
        <p:spPr>
          <a:xfrm>
            <a:off x="1102100" y="1081921"/>
            <a:ext cx="3843289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15 másodpercenként megmérjük és rögzítjük ezeket az adatokat egy adatbázisban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62218DCF-42AE-4CB6-96C2-BE51725BB0DE}"/>
              </a:ext>
            </a:extLst>
          </p:cNvPr>
          <p:cNvSpPr/>
          <p:nvPr/>
        </p:nvSpPr>
        <p:spPr>
          <a:xfrm>
            <a:off x="5204526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Micado Optimizer</a:t>
            </a:r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8D5E77D0-1BBF-4BD8-A9F3-4BC2A8292FC5}"/>
              </a:ext>
            </a:extLst>
          </p:cNvPr>
          <p:cNvSpPr/>
          <p:nvPr/>
        </p:nvSpPr>
        <p:spPr>
          <a:xfrm>
            <a:off x="8321077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Apache Web Server</a:t>
            </a:r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9BF98C93-0F0F-4894-9DD3-BD5CBAC524D2}"/>
              </a:ext>
            </a:extLst>
          </p:cNvPr>
          <p:cNvSpPr/>
          <p:nvPr/>
        </p:nvSpPr>
        <p:spPr>
          <a:xfrm>
            <a:off x="5203457" y="3116790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Micado Optimizer</a:t>
            </a:r>
          </a:p>
        </p:txBody>
      </p:sp>
      <p:sp>
        <p:nvSpPr>
          <p:cNvPr id="37" name="Szöveg helye 14">
            <a:extLst>
              <a:ext uri="{FF2B5EF4-FFF2-40B4-BE49-F238E27FC236}">
                <a16:creationId xmlns:a16="http://schemas.microsoft.com/office/drawing/2014/main" id="{AA5E28F8-E023-4F9F-873A-4406CAD18510}"/>
              </a:ext>
            </a:extLst>
          </p:cNvPr>
          <p:cNvSpPr txBox="1">
            <a:spLocks/>
          </p:cNvSpPr>
          <p:nvPr/>
        </p:nvSpPr>
        <p:spPr>
          <a:xfrm>
            <a:off x="5222068" y="4471260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and Response time is also measured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7F8E783-AD0B-4B3D-BDEA-A9BD1BB128C0}"/>
              </a:ext>
            </a:extLst>
          </p:cNvPr>
          <p:cNvSpPr/>
          <p:nvPr/>
        </p:nvSpPr>
        <p:spPr>
          <a:xfrm>
            <a:off x="5034955" y="3105502"/>
            <a:ext cx="6270353" cy="302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Szöveg helye 14">
            <a:extLst>
              <a:ext uri="{FF2B5EF4-FFF2-40B4-BE49-F238E27FC236}">
                <a16:creationId xmlns:a16="http://schemas.microsoft.com/office/drawing/2014/main" id="{DC5BA712-03B5-4A4C-9C73-B510A1C8B190}"/>
              </a:ext>
            </a:extLst>
          </p:cNvPr>
          <p:cNvSpPr txBox="1">
            <a:spLocks/>
          </p:cNvSpPr>
          <p:nvPr/>
        </p:nvSpPr>
        <p:spPr>
          <a:xfrm>
            <a:off x="5222068" y="4542149"/>
            <a:ext cx="5951901" cy="296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1,   10,   20,   67,   40, 500,  9,  600,   8,     1,   </a:t>
            </a:r>
            <a:r>
              <a:rPr lang="en-GB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FF5FCD41-EBAD-42C3-AFA3-A0B49B897B13}"/>
              </a:ext>
            </a:extLst>
          </p:cNvPr>
          <p:cNvSpPr txBox="1">
            <a:spLocks/>
          </p:cNvSpPr>
          <p:nvPr/>
        </p:nvSpPr>
        <p:spPr>
          <a:xfrm>
            <a:off x="5221612" y="3137649"/>
            <a:ext cx="5951901" cy="1286298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Number of VM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Ábra 18" title="Sablon utasítási nyíl">
            <a:extLst>
              <a:ext uri="{FF2B5EF4-FFF2-40B4-BE49-F238E27FC236}">
                <a16:creationId xmlns:a16="http://schemas.microsoft.com/office/drawing/2014/main" id="{83527AED-DAB8-4A77-8671-2FFF4D2888FB}"/>
              </a:ext>
            </a:extLst>
          </p:cNvPr>
          <p:cNvSpPr/>
          <p:nvPr/>
        </p:nvSpPr>
        <p:spPr>
          <a:xfrm rot="19577972" flipH="1">
            <a:off x="9421524" y="4989719"/>
            <a:ext cx="367586" cy="457870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40" name="Szöveg helye 14">
            <a:extLst>
              <a:ext uri="{FF2B5EF4-FFF2-40B4-BE49-F238E27FC236}">
                <a16:creationId xmlns:a16="http://schemas.microsoft.com/office/drawing/2014/main" id="{6FBB48FD-C0F6-4493-BF64-D8DCD88F8A0C}"/>
              </a:ext>
            </a:extLst>
          </p:cNvPr>
          <p:cNvSpPr txBox="1">
            <a:spLocks/>
          </p:cNvSpPr>
          <p:nvPr/>
        </p:nvSpPr>
        <p:spPr>
          <a:xfrm>
            <a:off x="8598739" y="5406305"/>
            <a:ext cx="2376647" cy="5435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Amikor egy új mérési eredmény érkezik akkor a </a:t>
            </a:r>
            <a:r>
              <a:rPr lang="hu-HU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valós válaszidőt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 is eltároljuk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" name="Szöveg helye 14">
            <a:extLst>
              <a:ext uri="{FF2B5EF4-FFF2-40B4-BE49-F238E27FC236}">
                <a16:creationId xmlns:a16="http://schemas.microsoft.com/office/drawing/2014/main" id="{9A815127-464F-4580-9108-2E4120D844BD}"/>
              </a:ext>
            </a:extLst>
          </p:cNvPr>
          <p:cNvSpPr txBox="1">
            <a:spLocks/>
          </p:cNvSpPr>
          <p:nvPr/>
        </p:nvSpPr>
        <p:spPr>
          <a:xfrm>
            <a:off x="5220985" y="4812907"/>
            <a:ext cx="5951901" cy="296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2,   11,   50,   71,   20, 580,  8,  900,   8,     1,   </a:t>
            </a:r>
            <a:r>
              <a:rPr lang="en-GB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81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41" name="Téglalap 40">
            <a:extLst>
              <a:ext uri="{FF2B5EF4-FFF2-40B4-BE49-F238E27FC236}">
                <a16:creationId xmlns:a16="http://schemas.microsoft.com/office/drawing/2014/main" id="{C12460E3-6A3D-4E17-B9A3-A048208C6790}"/>
              </a:ext>
            </a:extLst>
          </p:cNvPr>
          <p:cNvSpPr/>
          <p:nvPr/>
        </p:nvSpPr>
        <p:spPr>
          <a:xfrm>
            <a:off x="73153" y="3105501"/>
            <a:ext cx="4936575" cy="302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Szöveg helye 17">
            <a:extLst>
              <a:ext uri="{FF2B5EF4-FFF2-40B4-BE49-F238E27FC236}">
                <a16:creationId xmlns:a16="http://schemas.microsoft.com/office/drawing/2014/main" id="{27344C67-8673-4983-B980-56A99EB5DF86}"/>
              </a:ext>
            </a:extLst>
          </p:cNvPr>
          <p:cNvSpPr txBox="1">
            <a:spLocks/>
          </p:cNvSpPr>
          <p:nvPr/>
        </p:nvSpPr>
        <p:spPr>
          <a:xfrm>
            <a:off x="579245" y="2867492"/>
            <a:ext cx="3924390" cy="282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</a:t>
            </a:r>
            <a:r>
              <a:rPr lang="en-GB" dirty="0" err="1"/>
              <a:t>Neur</a:t>
            </a:r>
            <a:r>
              <a:rPr lang="hu-HU" dirty="0" err="1"/>
              <a:t>ális</a:t>
            </a:r>
            <a:r>
              <a:rPr lang="hu-HU" dirty="0"/>
              <a:t> Háló</a:t>
            </a:r>
            <a:endParaRPr lang="en-GB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5081FA1-8D16-474D-97DA-EC3AF4E6D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776" y="3161251"/>
            <a:ext cx="2627104" cy="2908460"/>
          </a:xfrm>
          <a:prstGeom prst="rect">
            <a:avLst/>
          </a:prstGeom>
        </p:spPr>
      </p:pic>
      <p:sp>
        <p:nvSpPr>
          <p:cNvPr id="46" name="Szöveg helye 14">
            <a:extLst>
              <a:ext uri="{FF2B5EF4-FFF2-40B4-BE49-F238E27FC236}">
                <a16:creationId xmlns:a16="http://schemas.microsoft.com/office/drawing/2014/main" id="{322A5969-657F-42CE-A922-12FC30BE9F41}"/>
              </a:ext>
            </a:extLst>
          </p:cNvPr>
          <p:cNvSpPr txBox="1">
            <a:spLocks/>
          </p:cNvSpPr>
          <p:nvPr/>
        </p:nvSpPr>
        <p:spPr>
          <a:xfrm>
            <a:off x="44998" y="3481832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" name="Szöveg helye 14">
            <a:extLst>
              <a:ext uri="{FF2B5EF4-FFF2-40B4-BE49-F238E27FC236}">
                <a16:creationId xmlns:a16="http://schemas.microsoft.com/office/drawing/2014/main" id="{298CB3FD-E117-4700-A2B8-4F7D536D3614}"/>
              </a:ext>
            </a:extLst>
          </p:cNvPr>
          <p:cNvSpPr txBox="1">
            <a:spLocks/>
          </p:cNvSpPr>
          <p:nvPr/>
        </p:nvSpPr>
        <p:spPr>
          <a:xfrm>
            <a:off x="5227081" y="5056747"/>
            <a:ext cx="5951901" cy="296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3,   12,   30,   55,   12, 310,  5,  600,   4,     1,   </a:t>
            </a:r>
            <a:r>
              <a:rPr lang="en-GB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35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51" name="Ábra 18" title="Sablon utasítási nyíl">
            <a:extLst>
              <a:ext uri="{FF2B5EF4-FFF2-40B4-BE49-F238E27FC236}">
                <a16:creationId xmlns:a16="http://schemas.microsoft.com/office/drawing/2014/main" id="{E76654E0-A923-4641-B005-91C71EE687B3}"/>
              </a:ext>
            </a:extLst>
          </p:cNvPr>
          <p:cNvSpPr/>
          <p:nvPr/>
        </p:nvSpPr>
        <p:spPr>
          <a:xfrm rot="20320152" flipH="1">
            <a:off x="3901171" y="3675911"/>
            <a:ext cx="1593580" cy="2176331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52" name="Szöveg helye 14">
            <a:extLst>
              <a:ext uri="{FF2B5EF4-FFF2-40B4-BE49-F238E27FC236}">
                <a16:creationId xmlns:a16="http://schemas.microsoft.com/office/drawing/2014/main" id="{9C4CD278-19ED-4C5D-AFAF-F568352D358F}"/>
              </a:ext>
            </a:extLst>
          </p:cNvPr>
          <p:cNvSpPr txBox="1">
            <a:spLocks/>
          </p:cNvSpPr>
          <p:nvPr/>
        </p:nvSpPr>
        <p:spPr>
          <a:xfrm>
            <a:off x="5846394" y="5403810"/>
            <a:ext cx="2376647" cy="6601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A Neurális hálót minden új mérési eredmény beérkezése után újra tanítjuk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3" name="Szöveg helye 14">
            <a:extLst>
              <a:ext uri="{FF2B5EF4-FFF2-40B4-BE49-F238E27FC236}">
                <a16:creationId xmlns:a16="http://schemas.microsoft.com/office/drawing/2014/main" id="{9AA1DD6F-96C8-4EB8-839B-EAF4BD71EAC0}"/>
              </a:ext>
            </a:extLst>
          </p:cNvPr>
          <p:cNvSpPr txBox="1">
            <a:spLocks/>
          </p:cNvSpPr>
          <p:nvPr/>
        </p:nvSpPr>
        <p:spPr>
          <a:xfrm>
            <a:off x="1633890" y="3458222"/>
            <a:ext cx="462247" cy="24447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55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310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600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39" name="Szöveg helye 14">
            <a:extLst>
              <a:ext uri="{FF2B5EF4-FFF2-40B4-BE49-F238E27FC236}">
                <a16:creationId xmlns:a16="http://schemas.microsoft.com/office/drawing/2014/main" id="{50C7671F-2173-4279-B8EF-0E98A55A6D11}"/>
              </a:ext>
            </a:extLst>
          </p:cNvPr>
          <p:cNvSpPr txBox="1">
            <a:spLocks/>
          </p:cNvSpPr>
          <p:nvPr/>
        </p:nvSpPr>
        <p:spPr>
          <a:xfrm>
            <a:off x="4657508" y="4650216"/>
            <a:ext cx="351441" cy="296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35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44" name="Szöveg helye 14">
            <a:extLst>
              <a:ext uri="{FF2B5EF4-FFF2-40B4-BE49-F238E27FC236}">
                <a16:creationId xmlns:a16="http://schemas.microsoft.com/office/drawing/2014/main" id="{8343F148-AA47-4FCD-B30F-455866D5430A}"/>
              </a:ext>
            </a:extLst>
          </p:cNvPr>
          <p:cNvSpPr txBox="1">
            <a:spLocks/>
          </p:cNvSpPr>
          <p:nvPr/>
        </p:nvSpPr>
        <p:spPr>
          <a:xfrm>
            <a:off x="3900028" y="4579743"/>
            <a:ext cx="1072024" cy="27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50"/>
              </a:lnSpc>
            </a:pPr>
            <a:r>
              <a:rPr lang="hu-HU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b="1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5" name="Kép 54">
            <a:extLst>
              <a:ext uri="{FF2B5EF4-FFF2-40B4-BE49-F238E27FC236}">
                <a16:creationId xmlns:a16="http://schemas.microsoft.com/office/drawing/2014/main" id="{7DF423B4-580F-4B90-A9EC-5DF9B8E57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872" y="2531618"/>
            <a:ext cx="400050" cy="476250"/>
          </a:xfrm>
          <a:prstGeom prst="rect">
            <a:avLst/>
          </a:prstGeom>
        </p:spPr>
      </p:pic>
      <p:sp>
        <p:nvSpPr>
          <p:cNvPr id="43" name="Szöveg helye 17">
            <a:extLst>
              <a:ext uri="{FF2B5EF4-FFF2-40B4-BE49-F238E27FC236}">
                <a16:creationId xmlns:a16="http://schemas.microsoft.com/office/drawing/2014/main" id="{76F36472-4CB6-480F-A0A3-952870FD6D3A}"/>
              </a:ext>
            </a:extLst>
          </p:cNvPr>
          <p:cNvSpPr txBox="1">
            <a:spLocks/>
          </p:cNvSpPr>
          <p:nvPr/>
        </p:nvSpPr>
        <p:spPr>
          <a:xfrm>
            <a:off x="9696660" y="1157460"/>
            <a:ext cx="2013832" cy="854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Virtual Machine</a:t>
            </a:r>
            <a:r>
              <a:rPr lang="hu-HU" dirty="0"/>
              <a:t>s</a:t>
            </a:r>
            <a:endParaRPr lang="en-GB" dirty="0"/>
          </a:p>
        </p:txBody>
      </p:sp>
      <p:pic>
        <p:nvPicPr>
          <p:cNvPr id="45" name="Kép helye 6">
            <a:extLst>
              <a:ext uri="{FF2B5EF4-FFF2-40B4-BE49-F238E27FC236}">
                <a16:creationId xmlns:a16="http://schemas.microsoft.com/office/drawing/2014/main" id="{B0D48356-CC54-4F08-B990-F33FD6C0CB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666621" y="1421745"/>
            <a:ext cx="854075" cy="854075"/>
          </a:xfrm>
          <a:prstGeom prst="rect">
            <a:avLst/>
          </a:prstGeom>
        </p:spPr>
      </p:pic>
      <p:pic>
        <p:nvPicPr>
          <p:cNvPr id="47" name="Kép helye 6">
            <a:extLst>
              <a:ext uri="{FF2B5EF4-FFF2-40B4-BE49-F238E27FC236}">
                <a16:creationId xmlns:a16="http://schemas.microsoft.com/office/drawing/2014/main" id="{0A199436-5811-48A8-97A0-73D76D916E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19021" y="1574145"/>
            <a:ext cx="854075" cy="854075"/>
          </a:xfrm>
          <a:prstGeom prst="rect">
            <a:avLst/>
          </a:prstGeom>
        </p:spPr>
      </p:pic>
      <p:pic>
        <p:nvPicPr>
          <p:cNvPr id="49" name="Kép helye 6">
            <a:extLst>
              <a:ext uri="{FF2B5EF4-FFF2-40B4-BE49-F238E27FC236}">
                <a16:creationId xmlns:a16="http://schemas.microsoft.com/office/drawing/2014/main" id="{16D89D0F-AD94-40D1-8B91-0CB6E512F8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971421" y="1726545"/>
            <a:ext cx="854075" cy="854075"/>
          </a:xfrm>
          <a:prstGeom prst="rect">
            <a:avLst/>
          </a:prstGeom>
        </p:spPr>
      </p:pic>
      <p:pic>
        <p:nvPicPr>
          <p:cNvPr id="54" name="Kép helye 6">
            <a:extLst>
              <a:ext uri="{FF2B5EF4-FFF2-40B4-BE49-F238E27FC236}">
                <a16:creationId xmlns:a16="http://schemas.microsoft.com/office/drawing/2014/main" id="{ACAB47F8-805C-4EAA-89E8-2CB3016FFA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123821" y="1878945"/>
            <a:ext cx="854075" cy="854075"/>
          </a:xfrm>
          <a:prstGeom prst="rect">
            <a:avLst/>
          </a:prstGeom>
        </p:spPr>
      </p:pic>
      <p:cxnSp>
        <p:nvCxnSpPr>
          <p:cNvPr id="48" name="Egyenes összekötő nyíllal 8">
            <a:extLst>
              <a:ext uri="{FF2B5EF4-FFF2-40B4-BE49-F238E27FC236}">
                <a16:creationId xmlns:a16="http://schemas.microsoft.com/office/drawing/2014/main" id="{9EDE8479-232C-4442-BA42-9F98676C86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84618" y="-835188"/>
            <a:ext cx="663435" cy="5388529"/>
          </a:xfrm>
          <a:prstGeom prst="bentConnector2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37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84 -0.01667 L 0.07604 -0.01551 C 0.07604 -0.05325 0.07552 -0.09167 0.07565 -0.12871 L 0.15391 -0.12778 L 0.15391 -0.12732 " pathEditMode="relative" rAng="0" ptsTypes="AAAAA">
                                      <p:cBhvr>
                                        <p:cTn id="9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50" grpId="0"/>
      <p:bldP spid="51" grpId="0" animBg="1"/>
      <p:bldP spid="52" grpId="0"/>
      <p:bldP spid="53" grpId="0" build="allAtOnce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Architektúra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50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3457776" y="506753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REST API végpontokat a már jól bevált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sofwer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segítségével terheljük</a:t>
            </a: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27F10A02-7974-4975-8C98-9FE9DE56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01" y="1547248"/>
            <a:ext cx="2857500" cy="28575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5501" y="955336"/>
            <a:ext cx="3028950" cy="1514475"/>
          </a:xfrm>
          <a:prstGeom prst="rect">
            <a:avLst/>
          </a:prstGeom>
        </p:spPr>
      </p:pic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7601035" y="529572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04" y="494038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22" y="2175328"/>
            <a:ext cx="2039795" cy="761168"/>
          </a:xfrm>
          <a:prstGeom prst="rect">
            <a:avLst/>
          </a:prstGeom>
        </p:spPr>
      </p:pic>
      <p:sp>
        <p:nvSpPr>
          <p:cNvPr id="35" name="Szöveg helye 14">
            <a:extLst>
              <a:ext uri="{FF2B5EF4-FFF2-40B4-BE49-F238E27FC236}">
                <a16:creationId xmlns:a16="http://schemas.microsoft.com/office/drawing/2014/main" id="{3DB59308-F16E-4A79-A657-478A5B814114}"/>
              </a:ext>
            </a:extLst>
          </p:cNvPr>
          <p:cNvSpPr txBox="1">
            <a:spLocks/>
          </p:cNvSpPr>
          <p:nvPr/>
        </p:nvSpPr>
        <p:spPr>
          <a:xfrm>
            <a:off x="5137120" y="2136485"/>
            <a:ext cx="3473480" cy="421476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például egy </a:t>
            </a:r>
            <a:r>
              <a:rPr lang="hu-HU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adatfeltőltős</a:t>
            </a: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feladat van,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akkor a neurális hálóban ugyan ilyen architektúra mellett a bemenő adatforgalom fog nagy súllyal szerepelni.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 ráadásul olyan feladat van mögött ami fel is dolgozza a beküldött adatokat és a feldolgozás ideje egyenes arányban álla a válaszidővel akkor a bemenő adatok mérete lesz a legmeghatározóbb metrika arra nézve, hogy mi lesz a várható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válasziőd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13" name="Szöveg helye 14">
            <a:extLst>
              <a:ext uri="{FF2B5EF4-FFF2-40B4-BE49-F238E27FC236}">
                <a16:creationId xmlns:a16="http://schemas.microsoft.com/office/drawing/2014/main" id="{BF8DB56C-BDDD-4247-BA35-3F7E53B214B4}"/>
              </a:ext>
            </a:extLst>
          </p:cNvPr>
          <p:cNvSpPr txBox="1">
            <a:spLocks/>
          </p:cNvSpPr>
          <p:nvPr/>
        </p:nvSpPr>
        <p:spPr>
          <a:xfrm>
            <a:off x="431999" y="1378966"/>
            <a:ext cx="8490953" cy="80208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Feltételezésem szerint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85B5C251-8A03-46DC-AF0D-61B0766822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465" y="2136485"/>
            <a:ext cx="4568189" cy="4372838"/>
          </a:xfrm>
          <a:prstGeom prst="rect">
            <a:avLst/>
          </a:prstGeom>
        </p:spPr>
      </p:pic>
      <p:sp>
        <p:nvSpPr>
          <p:cNvPr id="14" name="Szöveg helye 14">
            <a:extLst>
              <a:ext uri="{FF2B5EF4-FFF2-40B4-BE49-F238E27FC236}">
                <a16:creationId xmlns:a16="http://schemas.microsoft.com/office/drawing/2014/main" id="{947241DD-8CA9-43F9-81D9-18992F7A9FAF}"/>
              </a:ext>
            </a:extLst>
          </p:cNvPr>
          <p:cNvSpPr txBox="1">
            <a:spLocks/>
          </p:cNvSpPr>
          <p:nvPr/>
        </p:nvSpPr>
        <p:spPr>
          <a:xfrm>
            <a:off x="8867321" y="3858715"/>
            <a:ext cx="2767766" cy="28575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Fontos hangsúlyozni, hogy ez azért érdekes, mert lehet, hogy a válaszidő még a megadott értéken belül van, de amikor már látja, hogy egy nagyobb adatcsomag érkezik be, akkor tudja, hogy az ehhez tartozó válaszidő nagy és már ki tudja adni a felskálást még mielőtt kicsúszna a keretből.!</a:t>
            </a:r>
          </a:p>
        </p:txBody>
      </p:sp>
      <p:sp>
        <p:nvSpPr>
          <p:cNvPr id="2" name="Téglalap: szamárfül 1">
            <a:extLst>
              <a:ext uri="{FF2B5EF4-FFF2-40B4-BE49-F238E27FC236}">
                <a16:creationId xmlns:a16="http://schemas.microsoft.com/office/drawing/2014/main" id="{351B4113-63F1-4F31-998C-5F9A94A00862}"/>
              </a:ext>
            </a:extLst>
          </p:cNvPr>
          <p:cNvSpPr/>
          <p:nvPr/>
        </p:nvSpPr>
        <p:spPr>
          <a:xfrm>
            <a:off x="2585545" y="3363463"/>
            <a:ext cx="2857500" cy="2706261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Ezen az ábrán ismét a proaktív viselkedés mellett próbálok érvelni.</a:t>
            </a:r>
          </a:p>
        </p:txBody>
      </p:sp>
      <p:sp>
        <p:nvSpPr>
          <p:cNvPr id="17" name="Téglalap: szamárfül 16">
            <a:extLst>
              <a:ext uri="{FF2B5EF4-FFF2-40B4-BE49-F238E27FC236}">
                <a16:creationId xmlns:a16="http://schemas.microsoft.com/office/drawing/2014/main" id="{77D870B2-D5E1-4599-B192-442C92490C0F}"/>
              </a:ext>
            </a:extLst>
          </p:cNvPr>
          <p:cNvSpPr/>
          <p:nvPr/>
        </p:nvSpPr>
        <p:spPr>
          <a:xfrm>
            <a:off x="2579896" y="404595"/>
            <a:ext cx="8773904" cy="2706261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Erre vonatkozólag mindig van egy analógiám. Tegyük fel van egy vendéglőm, látom, hogy beesik 200 vendég egyszerre (egy külföldi turista csoport). Tudom, hogy meg fog csúszni a várakozási idő, holott jelenleg még minden rendben van.</a:t>
            </a:r>
          </a:p>
          <a:p>
            <a:pPr algn="ctr"/>
            <a:r>
              <a:rPr lang="hu-HU" dirty="0"/>
              <a:t>Mit teszek?</a:t>
            </a:r>
          </a:p>
          <a:p>
            <a:pPr algn="ctr"/>
            <a:r>
              <a:rPr lang="hu-HU" dirty="0"/>
              <a:t>Behívok két új szakácsot meg 4 pincért.</a:t>
            </a:r>
          </a:p>
          <a:p>
            <a:pPr algn="ctr"/>
            <a:r>
              <a:rPr lang="hu-HU" dirty="0"/>
              <a:t>Az </a:t>
            </a:r>
            <a:r>
              <a:rPr lang="hu-HU" dirty="0" err="1"/>
              <a:t>optimizer</a:t>
            </a:r>
            <a:r>
              <a:rPr lang="hu-HU" dirty="0"/>
              <a:t> pontosan ugyan így működik.</a:t>
            </a: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0C80B914-4799-4E71-946B-FD588A32E915}"/>
              </a:ext>
            </a:extLst>
          </p:cNvPr>
          <p:cNvSpPr/>
          <p:nvPr/>
        </p:nvSpPr>
        <p:spPr>
          <a:xfrm>
            <a:off x="5815557" y="3341342"/>
            <a:ext cx="2857500" cy="2706261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Persze a valóságban nem lehet az éjszaka közepén két új szakácsot behívni 2 órára, de a VM-ek világában ez működik.</a:t>
            </a:r>
          </a:p>
        </p:txBody>
      </p:sp>
    </p:spTree>
    <p:extLst>
      <p:ext uri="{BB962C8B-B14F-4D97-AF65-F5344CB8AC3E}">
        <p14:creationId xmlns:p14="http://schemas.microsoft.com/office/powerpoint/2010/main" val="51479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zöveg helye 14">
            <a:extLst>
              <a:ext uri="{FF2B5EF4-FFF2-40B4-BE49-F238E27FC236}">
                <a16:creationId xmlns:a16="http://schemas.microsoft.com/office/drawing/2014/main" id="{8CD5D8BD-E8C4-4115-A3F4-868CA077D8C7}"/>
              </a:ext>
            </a:extLst>
          </p:cNvPr>
          <p:cNvSpPr txBox="1">
            <a:spLocks/>
          </p:cNvSpPr>
          <p:nvPr/>
        </p:nvSpPr>
        <p:spPr>
          <a:xfrm>
            <a:off x="1322519" y="5730156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Valós kéréseket küldünk a web szervernek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Cím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hu-HU" dirty="0"/>
              <a:t>Tanulás a válaszidő becslésére</a:t>
            </a:r>
            <a:endParaRPr lang="en-GB" noProof="0" dirty="0"/>
          </a:p>
        </p:txBody>
      </p:sp>
      <p:cxnSp>
        <p:nvCxnSpPr>
          <p:cNvPr id="26" name="Egyenes összekötő 25" descr="Első elválasztó a dián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 descr="Második elválasztó a dián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51</a:t>
            </a:fld>
            <a:endParaRPr lang="en-GB" dirty="0"/>
          </a:p>
        </p:txBody>
      </p:sp>
      <p:pic>
        <p:nvPicPr>
          <p:cNvPr id="7" name="Kép helye 6"/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tretch>
            <a:fillRect/>
          </a:stretch>
        </p:blipFill>
        <p:spPr>
          <a:xfrm>
            <a:off x="5472596" y="2099813"/>
            <a:ext cx="854075" cy="854075"/>
          </a:xfrm>
        </p:spPr>
      </p:pic>
      <p:cxnSp>
        <p:nvCxnSpPr>
          <p:cNvPr id="9" name="Egyenes összekötő nyíllal 8"/>
          <p:cNvCxnSpPr>
            <a:cxnSpLocks/>
            <a:stCxn id="19" idx="0"/>
          </p:cNvCxnSpPr>
          <p:nvPr/>
        </p:nvCxnSpPr>
        <p:spPr>
          <a:xfrm rot="5400000" flipH="1" flipV="1">
            <a:off x="5584618" y="-835188"/>
            <a:ext cx="663435" cy="5388529"/>
          </a:xfrm>
          <a:prstGeom prst="bentConnector2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5020543" y="1080000"/>
            <a:ext cx="6284766" cy="5507190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Kép hely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23" y="1421745"/>
            <a:ext cx="854075" cy="854075"/>
          </a:xfrm>
          <a:prstGeom prst="rect">
            <a:avLst/>
          </a:prstGeom>
        </p:spPr>
      </p:pic>
      <p:cxnSp>
        <p:nvCxnSpPr>
          <p:cNvPr id="13" name="Szögletes összekötő 12"/>
          <p:cNvCxnSpPr>
            <a:stCxn id="30" idx="1"/>
            <a:endCxn id="7" idx="3"/>
          </p:cNvCxnSpPr>
          <p:nvPr/>
        </p:nvCxnSpPr>
        <p:spPr>
          <a:xfrm rot="10800000" flipV="1">
            <a:off x="6326671" y="1848783"/>
            <a:ext cx="2290952" cy="678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zöveg helye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22519" y="5375335"/>
            <a:ext cx="2160587" cy="354821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hu-HU" noProof="0" dirty="0"/>
              <a:t>Tanuló fázis 1</a:t>
            </a:r>
            <a:endParaRPr lang="en-GB" noProof="0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6767E2C4-A624-470B-8F92-9054393B06BD}"/>
              </a:ext>
            </a:extLst>
          </p:cNvPr>
          <p:cNvSpPr/>
          <p:nvPr/>
        </p:nvSpPr>
        <p:spPr>
          <a:xfrm>
            <a:off x="1302589" y="3105503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Külső forrást használok a kérések generálásához 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ez helyettesíti a valós felhasználókat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" name="Kép helye 56">
            <a:extLst>
              <a:ext uri="{FF2B5EF4-FFF2-40B4-BE49-F238E27FC236}">
                <a16:creationId xmlns:a16="http://schemas.microsoft.com/office/drawing/2014/main" id="{F65D5328-5ACA-4101-BBA6-BC73FFE0A3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12" y="2190793"/>
            <a:ext cx="672117" cy="672117"/>
          </a:xfrm>
          <a:prstGeom prst="rect">
            <a:avLst/>
          </a:prstGeom>
        </p:spPr>
      </p:pic>
      <p:sp>
        <p:nvSpPr>
          <p:cNvPr id="25" name="Ábra 18" title="Sablon utasítási nyíl">
            <a:extLst>
              <a:ext uri="{FF2B5EF4-FFF2-40B4-BE49-F238E27FC236}">
                <a16:creationId xmlns:a16="http://schemas.microsoft.com/office/drawing/2014/main" id="{89BBB10A-C191-489C-8126-F2E2C6223277}"/>
              </a:ext>
            </a:extLst>
          </p:cNvPr>
          <p:cNvSpPr/>
          <p:nvPr/>
        </p:nvSpPr>
        <p:spPr>
          <a:xfrm rot="12502157" flipH="1" flipV="1">
            <a:off x="2102559" y="1364381"/>
            <a:ext cx="680832" cy="102237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8E86F7E5-9B04-4BD7-85F7-72D5B4C2862A}"/>
              </a:ext>
            </a:extLst>
          </p:cNvPr>
          <p:cNvSpPr txBox="1">
            <a:spLocks/>
          </p:cNvSpPr>
          <p:nvPr/>
        </p:nvSpPr>
        <p:spPr>
          <a:xfrm>
            <a:off x="1161988" y="1120021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Input requests 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időben változó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62218DCF-42AE-4CB6-96C2-BE51725BB0DE}"/>
              </a:ext>
            </a:extLst>
          </p:cNvPr>
          <p:cNvSpPr/>
          <p:nvPr/>
        </p:nvSpPr>
        <p:spPr>
          <a:xfrm>
            <a:off x="5204526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Optimizer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8D5E77D0-1BBF-4BD8-A9F3-4BC2A8292FC5}"/>
              </a:ext>
            </a:extLst>
          </p:cNvPr>
          <p:cNvSpPr/>
          <p:nvPr/>
        </p:nvSpPr>
        <p:spPr>
          <a:xfrm>
            <a:off x="8321077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Apache Web Server</a:t>
            </a:r>
          </a:p>
        </p:txBody>
      </p:sp>
      <p:pic>
        <p:nvPicPr>
          <p:cNvPr id="31" name="Kép 30">
            <a:extLst>
              <a:ext uri="{FF2B5EF4-FFF2-40B4-BE49-F238E27FC236}">
                <a16:creationId xmlns:a16="http://schemas.microsoft.com/office/drawing/2014/main" id="{77DD19DD-F106-49C7-84DD-EC79C116C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77" y="1286447"/>
            <a:ext cx="400050" cy="476250"/>
          </a:xfrm>
          <a:prstGeom prst="rect">
            <a:avLst/>
          </a:prstGeom>
        </p:spPr>
      </p:pic>
      <p:sp>
        <p:nvSpPr>
          <p:cNvPr id="32" name="Téglalap 31">
            <a:extLst>
              <a:ext uri="{FF2B5EF4-FFF2-40B4-BE49-F238E27FC236}">
                <a16:creationId xmlns:a16="http://schemas.microsoft.com/office/drawing/2014/main" id="{9BF98C93-0F0F-4894-9DD3-BD5CBAC524D2}"/>
              </a:ext>
            </a:extLst>
          </p:cNvPr>
          <p:cNvSpPr/>
          <p:nvPr/>
        </p:nvSpPr>
        <p:spPr>
          <a:xfrm>
            <a:off x="5203457" y="3116790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Optimizer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7EE0E104-5198-47C6-A0A8-ED3B57EC35C3}"/>
              </a:ext>
            </a:extLst>
          </p:cNvPr>
          <p:cNvSpPr txBox="1">
            <a:spLocks/>
          </p:cNvSpPr>
          <p:nvPr/>
        </p:nvSpPr>
        <p:spPr>
          <a:xfrm>
            <a:off x="5213421" y="3605560"/>
            <a:ext cx="2160588" cy="14435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Naplózza és összegyűjti a bejövő adatokat, úgy mint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- Request rate</a:t>
            </a:r>
            <a:b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és a válaszidőt szintén megmérjük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C607F53-93EC-4D4D-B7D4-8360D1E83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952" y="2513848"/>
            <a:ext cx="400050" cy="476250"/>
          </a:xfrm>
          <a:prstGeom prst="rect">
            <a:avLst/>
          </a:prstGeom>
        </p:spPr>
      </p:pic>
      <p:sp>
        <p:nvSpPr>
          <p:cNvPr id="35" name="Szöveg helye 19">
            <a:extLst>
              <a:ext uri="{FF2B5EF4-FFF2-40B4-BE49-F238E27FC236}">
                <a16:creationId xmlns:a16="http://schemas.microsoft.com/office/drawing/2014/main" id="{C94D307F-760F-40A2-9B43-134E8189EE20}"/>
              </a:ext>
            </a:extLst>
          </p:cNvPr>
          <p:cNvSpPr txBox="1">
            <a:spLocks/>
          </p:cNvSpPr>
          <p:nvPr/>
        </p:nvSpPr>
        <p:spPr>
          <a:xfrm>
            <a:off x="3362938" y="1195207"/>
            <a:ext cx="1657605" cy="203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/>
              <a:t>Input request</a:t>
            </a:r>
            <a:endParaRPr lang="en-GB" sz="1400" dirty="0"/>
          </a:p>
        </p:txBody>
      </p:sp>
      <p:sp>
        <p:nvSpPr>
          <p:cNvPr id="45" name="Szöveg helye 17">
            <a:extLst>
              <a:ext uri="{FF2B5EF4-FFF2-40B4-BE49-F238E27FC236}">
                <a16:creationId xmlns:a16="http://schemas.microsoft.com/office/drawing/2014/main" id="{979C32AA-BA80-4B7A-A1A7-59FBCBEF996D}"/>
              </a:ext>
            </a:extLst>
          </p:cNvPr>
          <p:cNvSpPr txBox="1">
            <a:spLocks/>
          </p:cNvSpPr>
          <p:nvPr/>
        </p:nvSpPr>
        <p:spPr>
          <a:xfrm>
            <a:off x="9696660" y="1157460"/>
            <a:ext cx="2013832" cy="854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Virtual Machine</a:t>
            </a:r>
            <a:r>
              <a:rPr lang="hu-HU" dirty="0"/>
              <a:t>s</a:t>
            </a:r>
            <a:endParaRPr lang="en-GB" dirty="0"/>
          </a:p>
        </p:txBody>
      </p:sp>
      <p:pic>
        <p:nvPicPr>
          <p:cNvPr id="46" name="Kép helye 6">
            <a:extLst>
              <a:ext uri="{FF2B5EF4-FFF2-40B4-BE49-F238E27FC236}">
                <a16:creationId xmlns:a16="http://schemas.microsoft.com/office/drawing/2014/main" id="{918F8690-A4BF-4368-A7EA-E11E311C9A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666621" y="1421745"/>
            <a:ext cx="854075" cy="854075"/>
          </a:xfrm>
          <a:prstGeom prst="rect">
            <a:avLst/>
          </a:prstGeom>
        </p:spPr>
      </p:pic>
      <p:pic>
        <p:nvPicPr>
          <p:cNvPr id="47" name="Kép helye 6">
            <a:extLst>
              <a:ext uri="{FF2B5EF4-FFF2-40B4-BE49-F238E27FC236}">
                <a16:creationId xmlns:a16="http://schemas.microsoft.com/office/drawing/2014/main" id="{7D2D2EB6-1BA4-445E-B751-59AC197CCE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19021" y="1574145"/>
            <a:ext cx="854075" cy="854075"/>
          </a:xfrm>
          <a:prstGeom prst="rect">
            <a:avLst/>
          </a:prstGeom>
        </p:spPr>
      </p:pic>
      <p:pic>
        <p:nvPicPr>
          <p:cNvPr id="48" name="Kép helye 6">
            <a:extLst>
              <a:ext uri="{FF2B5EF4-FFF2-40B4-BE49-F238E27FC236}">
                <a16:creationId xmlns:a16="http://schemas.microsoft.com/office/drawing/2014/main" id="{EA3B7C10-B4C1-434D-B274-5F6BA1CED7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971421" y="1726545"/>
            <a:ext cx="854075" cy="854075"/>
          </a:xfrm>
          <a:prstGeom prst="rect">
            <a:avLst/>
          </a:prstGeom>
        </p:spPr>
      </p:pic>
      <p:pic>
        <p:nvPicPr>
          <p:cNvPr id="49" name="Kép helye 6">
            <a:extLst>
              <a:ext uri="{FF2B5EF4-FFF2-40B4-BE49-F238E27FC236}">
                <a16:creationId xmlns:a16="http://schemas.microsoft.com/office/drawing/2014/main" id="{F7A6309A-FF41-442A-8AD1-173F7CBBD1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123821" y="1878945"/>
            <a:ext cx="854075" cy="854075"/>
          </a:xfrm>
          <a:prstGeom prst="rect">
            <a:avLst/>
          </a:prstGeom>
        </p:spPr>
      </p:pic>
      <p:sp>
        <p:nvSpPr>
          <p:cNvPr id="37" name="Téglalap 36">
            <a:extLst>
              <a:ext uri="{FF2B5EF4-FFF2-40B4-BE49-F238E27FC236}">
                <a16:creationId xmlns:a16="http://schemas.microsoft.com/office/drawing/2014/main" id="{20ED3D7E-02B6-4C1D-AE05-7BE1C802E4F1}"/>
              </a:ext>
            </a:extLst>
          </p:cNvPr>
          <p:cNvSpPr/>
          <p:nvPr/>
        </p:nvSpPr>
        <p:spPr>
          <a:xfrm>
            <a:off x="5199266" y="3129297"/>
            <a:ext cx="2180517" cy="218247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lang="en-US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ptimizer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8" name="Kép 37">
            <a:extLst>
              <a:ext uri="{FF2B5EF4-FFF2-40B4-BE49-F238E27FC236}">
                <a16:creationId xmlns:a16="http://schemas.microsoft.com/office/drawing/2014/main" id="{85D17852-93DE-47C3-ACB2-FB24E55C6F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4" y="2789469"/>
            <a:ext cx="2857500" cy="2857500"/>
          </a:xfrm>
          <a:prstGeom prst="rect">
            <a:avLst/>
          </a:prstGeom>
        </p:spPr>
      </p:pic>
      <p:sp>
        <p:nvSpPr>
          <p:cNvPr id="39" name="Téglalap 38">
            <a:extLst>
              <a:ext uri="{FF2B5EF4-FFF2-40B4-BE49-F238E27FC236}">
                <a16:creationId xmlns:a16="http://schemas.microsoft.com/office/drawing/2014/main" id="{106D9DED-13CD-4956-841A-1859A7DF8C12}"/>
              </a:ext>
            </a:extLst>
          </p:cNvPr>
          <p:cNvSpPr/>
          <p:nvPr/>
        </p:nvSpPr>
        <p:spPr>
          <a:xfrm>
            <a:off x="451060" y="2493254"/>
            <a:ext cx="2180517" cy="21824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Külső forrást használok a kérések generálásához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elirat: íves vonal kiemelősávval 3">
            <a:extLst>
              <a:ext uri="{FF2B5EF4-FFF2-40B4-BE49-F238E27FC236}">
                <a16:creationId xmlns:a16="http://schemas.microsoft.com/office/drawing/2014/main" id="{55202FC6-5CB4-4EE5-99FD-2443BA66F3C7}"/>
              </a:ext>
            </a:extLst>
          </p:cNvPr>
          <p:cNvSpPr/>
          <p:nvPr/>
        </p:nvSpPr>
        <p:spPr>
          <a:xfrm>
            <a:off x="4335517" y="2011535"/>
            <a:ext cx="3038492" cy="2008672"/>
          </a:xfrm>
          <a:prstGeom prst="accentCallout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Ez az egész amit most leírtam úgy épül be a korábbi architektúra ábrába, hogy</a:t>
            </a:r>
          </a:p>
        </p:txBody>
      </p:sp>
      <p:sp>
        <p:nvSpPr>
          <p:cNvPr id="40" name="Felirat: íves vonal kiemelősávval 39">
            <a:extLst>
              <a:ext uri="{FF2B5EF4-FFF2-40B4-BE49-F238E27FC236}">
                <a16:creationId xmlns:a16="http://schemas.microsoft.com/office/drawing/2014/main" id="{81F747BE-E1D5-4D7F-9725-3DA009FAEA96}"/>
              </a:ext>
            </a:extLst>
          </p:cNvPr>
          <p:cNvSpPr/>
          <p:nvPr/>
        </p:nvSpPr>
        <p:spPr>
          <a:xfrm>
            <a:off x="4330257" y="4576063"/>
            <a:ext cx="3038492" cy="200867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897"/>
              <a:gd name="adj6" fmla="val -425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A </a:t>
            </a:r>
            <a:r>
              <a:rPr lang="hu-HU" sz="1600" dirty="0" err="1"/>
              <a:t>JMeter</a:t>
            </a:r>
            <a:r>
              <a:rPr lang="hu-HU" sz="1600" dirty="0"/>
              <a:t> kiegészül egy csomó új </a:t>
            </a:r>
            <a:r>
              <a:rPr lang="hu-HU" sz="1600" dirty="0" err="1"/>
              <a:t>specializát</a:t>
            </a:r>
            <a:r>
              <a:rPr lang="hu-HU" sz="1600" dirty="0"/>
              <a:t> </a:t>
            </a:r>
            <a:r>
              <a:rPr lang="hu-HU" sz="1600" dirty="0" err="1"/>
              <a:t>terheléstesztel</a:t>
            </a:r>
            <a:r>
              <a:rPr lang="hu-HU" sz="1600" dirty="0"/>
              <a:t> (</a:t>
            </a:r>
            <a:r>
              <a:rPr lang="hu-HU" sz="1600" dirty="0" err="1"/>
              <a:t>cpu</a:t>
            </a:r>
            <a:r>
              <a:rPr lang="hu-HU" sz="1600" dirty="0"/>
              <a:t>, </a:t>
            </a:r>
            <a:r>
              <a:rPr lang="hu-HU" sz="1600" dirty="0" err="1"/>
              <a:t>io</a:t>
            </a:r>
            <a:r>
              <a:rPr lang="hu-HU" sz="1600" dirty="0"/>
              <a:t>, net, </a:t>
            </a:r>
            <a:r>
              <a:rPr lang="hu-HU" sz="1600" dirty="0" err="1"/>
              <a:t>hdd</a:t>
            </a:r>
            <a:r>
              <a:rPr lang="hu-HU" sz="1600" dirty="0"/>
              <a:t>, intenzív)</a:t>
            </a:r>
          </a:p>
        </p:txBody>
      </p:sp>
      <p:sp>
        <p:nvSpPr>
          <p:cNvPr id="42" name="Felirat: íves vonal kiemelősávval 41">
            <a:extLst>
              <a:ext uri="{FF2B5EF4-FFF2-40B4-BE49-F238E27FC236}">
                <a16:creationId xmlns:a16="http://schemas.microsoft.com/office/drawing/2014/main" id="{492C772F-84CD-4407-9D9E-F99505C55878}"/>
              </a:ext>
            </a:extLst>
          </p:cNvPr>
          <p:cNvSpPr/>
          <p:nvPr/>
        </p:nvSpPr>
        <p:spPr>
          <a:xfrm>
            <a:off x="7888014" y="4586569"/>
            <a:ext cx="3038492" cy="2008672"/>
          </a:xfrm>
          <a:prstGeom prst="accentCallout2">
            <a:avLst>
              <a:gd name="adj1" fmla="val 18750"/>
              <a:gd name="adj2" fmla="val -8333"/>
              <a:gd name="adj3" fmla="val -27558"/>
              <a:gd name="adj4" fmla="val -8365"/>
              <a:gd name="adj5" fmla="val -53108"/>
              <a:gd name="adj6" fmla="val 124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/>
              <a:t>Ahol korábban a WordPress volt ott most egy minden típusú tesztre felkészített JAVA alkalmazás áll ami </a:t>
            </a:r>
            <a:r>
              <a:rPr lang="hu-HU" sz="1600" dirty="0" err="1"/>
              <a:t>különböz</a:t>
            </a:r>
            <a:r>
              <a:rPr lang="hu-HU" sz="1600" dirty="0"/>
              <a:t> REST API-</a:t>
            </a:r>
            <a:r>
              <a:rPr lang="hu-HU" sz="1600" dirty="0" err="1"/>
              <a:t>kon</a:t>
            </a:r>
            <a:r>
              <a:rPr lang="hu-HU" sz="1600" dirty="0"/>
              <a:t> keresztül megszólítható.</a:t>
            </a:r>
          </a:p>
        </p:txBody>
      </p:sp>
    </p:spTree>
    <p:extLst>
      <p:ext uri="{BB962C8B-B14F-4D97-AF65-F5344CB8AC3E}">
        <p14:creationId xmlns:p14="http://schemas.microsoft.com/office/powerpoint/2010/main" val="163684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 project GitHub címe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52</a:t>
            </a:fld>
            <a:endParaRPr lang="en-GB" dirty="0"/>
          </a:p>
        </p:txBody>
      </p:sp>
      <p:sp>
        <p:nvSpPr>
          <p:cNvPr id="47" name="Szöveg helye 14">
            <a:extLst>
              <a:ext uri="{FF2B5EF4-FFF2-40B4-BE49-F238E27FC236}">
                <a16:creationId xmlns:a16="http://schemas.microsoft.com/office/drawing/2014/main" id="{FFF99173-044D-4FCA-A050-DD8C89D1FCF6}"/>
              </a:ext>
            </a:extLst>
          </p:cNvPr>
          <p:cNvSpPr txBox="1">
            <a:spLocks/>
          </p:cNvSpPr>
          <p:nvPr/>
        </p:nvSpPr>
        <p:spPr>
          <a:xfrm>
            <a:off x="442612" y="1015403"/>
            <a:ext cx="4571755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https://github.com/JoDeMiro/Micado-Optimizer-Test</a:t>
            </a: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43DF14D8-6FBF-456C-9B6B-9866A60DF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64" y="2768371"/>
            <a:ext cx="3028950" cy="1514475"/>
          </a:xfrm>
          <a:prstGeom prst="rect">
            <a:avLst/>
          </a:prstGeom>
        </p:spPr>
      </p:pic>
      <p:sp>
        <p:nvSpPr>
          <p:cNvPr id="75" name="Szöveg helye 14">
            <a:extLst>
              <a:ext uri="{FF2B5EF4-FFF2-40B4-BE49-F238E27FC236}">
                <a16:creationId xmlns:a16="http://schemas.microsoft.com/office/drawing/2014/main" id="{2A9888C6-C077-48A2-8152-BC7E534CDF0F}"/>
              </a:ext>
            </a:extLst>
          </p:cNvPr>
          <p:cNvSpPr txBox="1">
            <a:spLocks/>
          </p:cNvSpPr>
          <p:nvPr/>
        </p:nvSpPr>
        <p:spPr>
          <a:xfrm>
            <a:off x="6038098" y="2342607"/>
            <a:ext cx="3752765" cy="8822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FD3AD912-DC9E-4FA3-ACC6-74EB35FD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867" y="2307073"/>
            <a:ext cx="1034283" cy="180592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F0CF4A5F-B9FC-4F9C-86BB-92C383A60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85" y="3988363"/>
            <a:ext cx="2039795" cy="76116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7F10A02-7974-4975-8C98-9FE9DE560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8" y="1368835"/>
            <a:ext cx="1612985" cy="1612985"/>
          </a:xfrm>
          <a:prstGeom prst="rect">
            <a:avLst/>
          </a:prstGeom>
        </p:spPr>
      </p:pic>
      <p:sp>
        <p:nvSpPr>
          <p:cNvPr id="17" name="Szöveg helye 14">
            <a:extLst>
              <a:ext uri="{FF2B5EF4-FFF2-40B4-BE49-F238E27FC236}">
                <a16:creationId xmlns:a16="http://schemas.microsoft.com/office/drawing/2014/main" id="{7A1AAD10-1B74-41EF-93E9-9CA28C27D00E}"/>
              </a:ext>
            </a:extLst>
          </p:cNvPr>
          <p:cNvSpPr txBox="1">
            <a:spLocks/>
          </p:cNvSpPr>
          <p:nvPr/>
        </p:nvSpPr>
        <p:spPr>
          <a:xfrm>
            <a:off x="2441568" y="1906410"/>
            <a:ext cx="2815750" cy="68954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JMeter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terhelést végző fájlok is a projektben vannak.</a:t>
            </a:r>
          </a:p>
        </p:txBody>
      </p:sp>
      <p:sp>
        <p:nvSpPr>
          <p:cNvPr id="30" name="Szöveg helye 14">
            <a:extLst>
              <a:ext uri="{FF2B5EF4-FFF2-40B4-BE49-F238E27FC236}">
                <a16:creationId xmlns:a16="http://schemas.microsoft.com/office/drawing/2014/main" id="{653BEC08-5425-4381-B3A1-CC639457F673}"/>
              </a:ext>
            </a:extLst>
          </p:cNvPr>
          <p:cNvSpPr txBox="1">
            <a:spLocks/>
          </p:cNvSpPr>
          <p:nvPr/>
        </p:nvSpPr>
        <p:spPr>
          <a:xfrm>
            <a:off x="2441568" y="2992370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PPT prezentáció is a project alatt van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B225947-AD44-40D9-9FF0-68CB19958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42" y="2966600"/>
            <a:ext cx="1019397" cy="1019397"/>
          </a:xfrm>
          <a:prstGeom prst="rect">
            <a:avLst/>
          </a:prstGeom>
        </p:spPr>
      </p:pic>
      <p:sp>
        <p:nvSpPr>
          <p:cNvPr id="28" name="Szöveg helye 14">
            <a:extLst>
              <a:ext uri="{FF2B5EF4-FFF2-40B4-BE49-F238E27FC236}">
                <a16:creationId xmlns:a16="http://schemas.microsoft.com/office/drawing/2014/main" id="{8C1FF300-4561-41BE-A291-80E292345896}"/>
              </a:ext>
            </a:extLst>
          </p:cNvPr>
          <p:cNvSpPr txBox="1">
            <a:spLocks/>
          </p:cNvSpPr>
          <p:nvPr/>
        </p:nvSpPr>
        <p:spPr>
          <a:xfrm>
            <a:off x="6975113" y="4915533"/>
            <a:ext cx="2815750" cy="725724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Technológiák lettek felhasználva</a:t>
            </a:r>
          </a:p>
        </p:txBody>
      </p:sp>
    </p:spTree>
    <p:extLst>
      <p:ext uri="{BB962C8B-B14F-4D97-AF65-F5344CB8AC3E}">
        <p14:creationId xmlns:p14="http://schemas.microsoft.com/office/powerpoint/2010/main" val="10927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29241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Egyenes összekötő nyíllal 8">
            <a:extLst>
              <a:ext uri="{FF2B5EF4-FFF2-40B4-BE49-F238E27FC236}">
                <a16:creationId xmlns:a16="http://schemas.microsoft.com/office/drawing/2014/main" id="{1A72C9E3-AE29-4413-85E5-AE3F28203A5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84618" y="-835188"/>
            <a:ext cx="663435" cy="5388529"/>
          </a:xfrm>
          <a:prstGeom prst="bentConnector2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ím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hu-HU" dirty="0"/>
              <a:t>Tanulás a válaszidő becslésére</a:t>
            </a:r>
            <a:endParaRPr lang="en-GB" noProof="0" dirty="0"/>
          </a:p>
        </p:txBody>
      </p:sp>
      <p:cxnSp>
        <p:nvCxnSpPr>
          <p:cNvPr id="26" name="Egyenes összekötő 25" descr="Első elválasztó a dián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 descr="Második elválasztó a dián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7" name="Kép helye 6"/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tretch>
            <a:fillRect/>
          </a:stretch>
        </p:blipFill>
        <p:spPr>
          <a:xfrm>
            <a:off x="5472596" y="2099813"/>
            <a:ext cx="854075" cy="854075"/>
          </a:xfrm>
        </p:spPr>
      </p:pic>
      <p:sp>
        <p:nvSpPr>
          <p:cNvPr id="10" name="Téglalap 9"/>
          <p:cNvSpPr/>
          <p:nvPr/>
        </p:nvSpPr>
        <p:spPr>
          <a:xfrm>
            <a:off x="5020543" y="1080000"/>
            <a:ext cx="6284766" cy="5507190"/>
          </a:xfrm>
          <a:prstGeom prst="rect">
            <a:avLst/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" name="Kép hely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23" y="1421745"/>
            <a:ext cx="854075" cy="854075"/>
          </a:xfrm>
          <a:prstGeom prst="rect">
            <a:avLst/>
          </a:prstGeom>
        </p:spPr>
      </p:pic>
      <p:cxnSp>
        <p:nvCxnSpPr>
          <p:cNvPr id="13" name="Szögletes összekötő 12"/>
          <p:cNvCxnSpPr>
            <a:stCxn id="30" idx="1"/>
            <a:endCxn id="7" idx="3"/>
          </p:cNvCxnSpPr>
          <p:nvPr/>
        </p:nvCxnSpPr>
        <p:spPr>
          <a:xfrm rot="10800000" flipV="1">
            <a:off x="6326671" y="1848783"/>
            <a:ext cx="2290952" cy="678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églalap 1">
            <a:extLst>
              <a:ext uri="{FF2B5EF4-FFF2-40B4-BE49-F238E27FC236}">
                <a16:creationId xmlns:a16="http://schemas.microsoft.com/office/drawing/2014/main" id="{6767E2C4-A624-470B-8F92-9054393B06BD}"/>
              </a:ext>
            </a:extLst>
          </p:cNvPr>
          <p:cNvSpPr/>
          <p:nvPr/>
        </p:nvSpPr>
        <p:spPr>
          <a:xfrm>
            <a:off x="1302589" y="3105503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 source is used to generate request</a:t>
            </a:r>
          </a:p>
        </p:txBody>
      </p:sp>
      <p:pic>
        <p:nvPicPr>
          <p:cNvPr id="19" name="Kép helye 56">
            <a:extLst>
              <a:ext uri="{FF2B5EF4-FFF2-40B4-BE49-F238E27FC236}">
                <a16:creationId xmlns:a16="http://schemas.microsoft.com/office/drawing/2014/main" id="{F65D5328-5ACA-4101-BBA6-BC73FFE0A3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12" y="2190793"/>
            <a:ext cx="672117" cy="672117"/>
          </a:xfrm>
          <a:prstGeom prst="rect">
            <a:avLst/>
          </a:prstGeom>
        </p:spPr>
      </p:pic>
      <p:sp>
        <p:nvSpPr>
          <p:cNvPr id="25" name="Ábra 18" title="Sablon utasítási nyíl">
            <a:extLst>
              <a:ext uri="{FF2B5EF4-FFF2-40B4-BE49-F238E27FC236}">
                <a16:creationId xmlns:a16="http://schemas.microsoft.com/office/drawing/2014/main" id="{89BBB10A-C191-489C-8126-F2E2C6223277}"/>
              </a:ext>
            </a:extLst>
          </p:cNvPr>
          <p:cNvSpPr/>
          <p:nvPr/>
        </p:nvSpPr>
        <p:spPr>
          <a:xfrm rot="16592101" flipH="1" flipV="1">
            <a:off x="4923322" y="1277284"/>
            <a:ext cx="680832" cy="102237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8E86F7E5-9B04-4BD7-85F7-72D5B4C2862A}"/>
              </a:ext>
            </a:extLst>
          </p:cNvPr>
          <p:cNvSpPr txBox="1">
            <a:spLocks/>
          </p:cNvSpPr>
          <p:nvPr/>
        </p:nvSpPr>
        <p:spPr>
          <a:xfrm>
            <a:off x="1102100" y="1081921"/>
            <a:ext cx="3843289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15 másodpercenként megmérjük és rögzítjük ezeket az adatokat egy adatbázisban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62218DCF-42AE-4CB6-96C2-BE51725BB0DE}"/>
              </a:ext>
            </a:extLst>
          </p:cNvPr>
          <p:cNvSpPr/>
          <p:nvPr/>
        </p:nvSpPr>
        <p:spPr>
          <a:xfrm>
            <a:off x="5204526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Micado Optimizer</a:t>
            </a:r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8D5E77D0-1BBF-4BD8-A9F3-4BC2A8292FC5}"/>
              </a:ext>
            </a:extLst>
          </p:cNvPr>
          <p:cNvSpPr/>
          <p:nvPr/>
        </p:nvSpPr>
        <p:spPr>
          <a:xfrm>
            <a:off x="8321077" y="3118791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Apache Web Server</a:t>
            </a:r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9BF98C93-0F0F-4894-9DD3-BD5CBAC524D2}"/>
              </a:ext>
            </a:extLst>
          </p:cNvPr>
          <p:cNvSpPr/>
          <p:nvPr/>
        </p:nvSpPr>
        <p:spPr>
          <a:xfrm>
            <a:off x="5203457" y="3116790"/>
            <a:ext cx="2180517" cy="218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Micado Optimizer</a:t>
            </a:r>
          </a:p>
        </p:txBody>
      </p:sp>
      <p:sp>
        <p:nvSpPr>
          <p:cNvPr id="37" name="Szöveg helye 14">
            <a:extLst>
              <a:ext uri="{FF2B5EF4-FFF2-40B4-BE49-F238E27FC236}">
                <a16:creationId xmlns:a16="http://schemas.microsoft.com/office/drawing/2014/main" id="{AA5E28F8-E023-4F9F-873A-4406CAD18510}"/>
              </a:ext>
            </a:extLst>
          </p:cNvPr>
          <p:cNvSpPr txBox="1">
            <a:spLocks/>
          </p:cNvSpPr>
          <p:nvPr/>
        </p:nvSpPr>
        <p:spPr>
          <a:xfrm>
            <a:off x="5222068" y="4471260"/>
            <a:ext cx="2160588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and Response time is also measured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7F8E783-AD0B-4B3D-BDEA-A9BD1BB128C0}"/>
              </a:ext>
            </a:extLst>
          </p:cNvPr>
          <p:cNvSpPr/>
          <p:nvPr/>
        </p:nvSpPr>
        <p:spPr>
          <a:xfrm>
            <a:off x="5034955" y="3105502"/>
            <a:ext cx="6270353" cy="302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Szöveg helye 14">
            <a:extLst>
              <a:ext uri="{FF2B5EF4-FFF2-40B4-BE49-F238E27FC236}">
                <a16:creationId xmlns:a16="http://schemas.microsoft.com/office/drawing/2014/main" id="{DC5BA712-03B5-4A4C-9C73-B510A1C8B190}"/>
              </a:ext>
            </a:extLst>
          </p:cNvPr>
          <p:cNvSpPr txBox="1">
            <a:spLocks/>
          </p:cNvSpPr>
          <p:nvPr/>
        </p:nvSpPr>
        <p:spPr>
          <a:xfrm>
            <a:off x="5222068" y="4542149"/>
            <a:ext cx="5951901" cy="296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1,   10,   20,   67,   40, 500,  9,  600,   8,     1,   </a:t>
            </a:r>
            <a:r>
              <a:rPr lang="en-GB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70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FF5FCD41-EBAD-42C3-AFA3-A0B49B897B13}"/>
              </a:ext>
            </a:extLst>
          </p:cNvPr>
          <p:cNvSpPr txBox="1">
            <a:spLocks/>
          </p:cNvSpPr>
          <p:nvPr/>
        </p:nvSpPr>
        <p:spPr>
          <a:xfrm>
            <a:off x="5221612" y="3137649"/>
            <a:ext cx="5951901" cy="1286298"/>
          </a:xfrm>
          <a:prstGeom prst="rect">
            <a:avLst/>
          </a:prstGeom>
        </p:spPr>
        <p:txBody>
          <a:bodyPr vert="vert270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Number of VM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Ábra 18" title="Sablon utasítási nyíl">
            <a:extLst>
              <a:ext uri="{FF2B5EF4-FFF2-40B4-BE49-F238E27FC236}">
                <a16:creationId xmlns:a16="http://schemas.microsoft.com/office/drawing/2014/main" id="{83527AED-DAB8-4A77-8671-2FFF4D2888FB}"/>
              </a:ext>
            </a:extLst>
          </p:cNvPr>
          <p:cNvSpPr/>
          <p:nvPr/>
        </p:nvSpPr>
        <p:spPr>
          <a:xfrm rot="19577972" flipH="1">
            <a:off x="9421524" y="4989719"/>
            <a:ext cx="367586" cy="457870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40" name="Szöveg helye 14">
            <a:extLst>
              <a:ext uri="{FF2B5EF4-FFF2-40B4-BE49-F238E27FC236}">
                <a16:creationId xmlns:a16="http://schemas.microsoft.com/office/drawing/2014/main" id="{6FBB48FD-C0F6-4493-BF64-D8DCD88F8A0C}"/>
              </a:ext>
            </a:extLst>
          </p:cNvPr>
          <p:cNvSpPr txBox="1">
            <a:spLocks/>
          </p:cNvSpPr>
          <p:nvPr/>
        </p:nvSpPr>
        <p:spPr>
          <a:xfrm>
            <a:off x="8598739" y="5406305"/>
            <a:ext cx="2376647" cy="5435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Amikor egy új mérési eredmény érkezik akkor a valós válaszidőt is eltároljuk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" name="Szöveg helye 14">
            <a:extLst>
              <a:ext uri="{FF2B5EF4-FFF2-40B4-BE49-F238E27FC236}">
                <a16:creationId xmlns:a16="http://schemas.microsoft.com/office/drawing/2014/main" id="{9A815127-464F-4580-9108-2E4120D844BD}"/>
              </a:ext>
            </a:extLst>
          </p:cNvPr>
          <p:cNvSpPr txBox="1">
            <a:spLocks/>
          </p:cNvSpPr>
          <p:nvPr/>
        </p:nvSpPr>
        <p:spPr>
          <a:xfrm>
            <a:off x="5220985" y="4812907"/>
            <a:ext cx="5951901" cy="296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2,   11,   50,   71,   20, 580,  8,  900,   8,     1,   </a:t>
            </a:r>
            <a:r>
              <a:rPr lang="en-GB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81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41" name="Téglalap 40">
            <a:extLst>
              <a:ext uri="{FF2B5EF4-FFF2-40B4-BE49-F238E27FC236}">
                <a16:creationId xmlns:a16="http://schemas.microsoft.com/office/drawing/2014/main" id="{C12460E3-6A3D-4E17-B9A3-A048208C6790}"/>
              </a:ext>
            </a:extLst>
          </p:cNvPr>
          <p:cNvSpPr/>
          <p:nvPr/>
        </p:nvSpPr>
        <p:spPr>
          <a:xfrm>
            <a:off x="73153" y="3105501"/>
            <a:ext cx="4936575" cy="302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Szöveg helye 17">
            <a:extLst>
              <a:ext uri="{FF2B5EF4-FFF2-40B4-BE49-F238E27FC236}">
                <a16:creationId xmlns:a16="http://schemas.microsoft.com/office/drawing/2014/main" id="{27344C67-8673-4983-B980-56A99EB5DF86}"/>
              </a:ext>
            </a:extLst>
          </p:cNvPr>
          <p:cNvSpPr txBox="1">
            <a:spLocks/>
          </p:cNvSpPr>
          <p:nvPr/>
        </p:nvSpPr>
        <p:spPr>
          <a:xfrm>
            <a:off x="579245" y="2867492"/>
            <a:ext cx="3924390" cy="282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</a:t>
            </a:r>
            <a:r>
              <a:rPr lang="en-GB" dirty="0" err="1"/>
              <a:t>Neur</a:t>
            </a:r>
            <a:r>
              <a:rPr lang="hu-HU" dirty="0" err="1"/>
              <a:t>ális</a:t>
            </a:r>
            <a:r>
              <a:rPr lang="hu-HU" dirty="0"/>
              <a:t> Háló</a:t>
            </a:r>
            <a:endParaRPr lang="en-GB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5081FA1-8D16-474D-97DA-EC3AF4E6D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776" y="3161251"/>
            <a:ext cx="2627104" cy="2908460"/>
          </a:xfrm>
          <a:prstGeom prst="rect">
            <a:avLst/>
          </a:prstGeom>
        </p:spPr>
      </p:pic>
      <p:sp>
        <p:nvSpPr>
          <p:cNvPr id="46" name="Szöveg helye 14">
            <a:extLst>
              <a:ext uri="{FF2B5EF4-FFF2-40B4-BE49-F238E27FC236}">
                <a16:creationId xmlns:a16="http://schemas.microsoft.com/office/drawing/2014/main" id="{322A5969-657F-42CE-A922-12FC30BE9F41}"/>
              </a:ext>
            </a:extLst>
          </p:cNvPr>
          <p:cNvSpPr txBox="1">
            <a:spLocks/>
          </p:cNvSpPr>
          <p:nvPr/>
        </p:nvSpPr>
        <p:spPr>
          <a:xfrm>
            <a:off x="44998" y="3481832"/>
            <a:ext cx="1363178" cy="2483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35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Rate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CPU Usage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Interrupts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received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KB sent</a:t>
            </a:r>
            <a:b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Packet sent</a:t>
            </a:r>
            <a:endParaRPr lang="en-GB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" name="Szöveg helye 14">
            <a:extLst>
              <a:ext uri="{FF2B5EF4-FFF2-40B4-BE49-F238E27FC236}">
                <a16:creationId xmlns:a16="http://schemas.microsoft.com/office/drawing/2014/main" id="{298CB3FD-E117-4700-A2B8-4F7D536D3614}"/>
              </a:ext>
            </a:extLst>
          </p:cNvPr>
          <p:cNvSpPr txBox="1">
            <a:spLocks/>
          </p:cNvSpPr>
          <p:nvPr/>
        </p:nvSpPr>
        <p:spPr>
          <a:xfrm>
            <a:off x="5227081" y="5056747"/>
            <a:ext cx="5951901" cy="296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  3,   12,   30,   55,   12, 310,  5,  600,   4,     1,   </a:t>
            </a:r>
            <a:r>
              <a:rPr lang="en-GB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35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53" name="Szöveg helye 14">
            <a:extLst>
              <a:ext uri="{FF2B5EF4-FFF2-40B4-BE49-F238E27FC236}">
                <a16:creationId xmlns:a16="http://schemas.microsoft.com/office/drawing/2014/main" id="{9AA1DD6F-96C8-4EB8-839B-EAF4BD71EAC0}"/>
              </a:ext>
            </a:extLst>
          </p:cNvPr>
          <p:cNvSpPr txBox="1">
            <a:spLocks/>
          </p:cNvSpPr>
          <p:nvPr/>
        </p:nvSpPr>
        <p:spPr>
          <a:xfrm>
            <a:off x="1633890" y="3458222"/>
            <a:ext cx="462247" cy="24447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55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12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310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600</a:t>
            </a:r>
            <a:b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11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</a:p>
        </p:txBody>
      </p:sp>
      <p:sp>
        <p:nvSpPr>
          <p:cNvPr id="39" name="Szöveg helye 14">
            <a:extLst>
              <a:ext uri="{FF2B5EF4-FFF2-40B4-BE49-F238E27FC236}">
                <a16:creationId xmlns:a16="http://schemas.microsoft.com/office/drawing/2014/main" id="{50C7671F-2173-4279-B8EF-0E98A55A6D11}"/>
              </a:ext>
            </a:extLst>
          </p:cNvPr>
          <p:cNvSpPr txBox="1">
            <a:spLocks/>
          </p:cNvSpPr>
          <p:nvPr/>
        </p:nvSpPr>
        <p:spPr>
          <a:xfrm>
            <a:off x="4657508" y="4650216"/>
            <a:ext cx="351441" cy="296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35</a:t>
            </a:r>
            <a:r>
              <a:rPr lang="en-GB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44" name="Szöveg helye 14">
            <a:extLst>
              <a:ext uri="{FF2B5EF4-FFF2-40B4-BE49-F238E27FC236}">
                <a16:creationId xmlns:a16="http://schemas.microsoft.com/office/drawing/2014/main" id="{8343F148-AA47-4FCD-B30F-455866D5430A}"/>
              </a:ext>
            </a:extLst>
          </p:cNvPr>
          <p:cNvSpPr txBox="1">
            <a:spLocks/>
          </p:cNvSpPr>
          <p:nvPr/>
        </p:nvSpPr>
        <p:spPr>
          <a:xfrm>
            <a:off x="3900028" y="4579743"/>
            <a:ext cx="1072024" cy="2760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50"/>
              </a:lnSpc>
            </a:pPr>
            <a:r>
              <a:rPr lang="hu-HU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Válaszidő</a:t>
            </a:r>
            <a:endParaRPr lang="en-GB" b="1" dirty="0">
              <a:solidFill>
                <a:srgbClr val="C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6" name="Szöveg helye 17">
            <a:extLst>
              <a:ext uri="{FF2B5EF4-FFF2-40B4-BE49-F238E27FC236}">
                <a16:creationId xmlns:a16="http://schemas.microsoft.com/office/drawing/2014/main" id="{3D3B8A3D-495C-434C-BA69-48F476C08388}"/>
              </a:ext>
            </a:extLst>
          </p:cNvPr>
          <p:cNvSpPr txBox="1">
            <a:spLocks/>
          </p:cNvSpPr>
          <p:nvPr/>
        </p:nvSpPr>
        <p:spPr>
          <a:xfrm>
            <a:off x="9400141" y="3702794"/>
            <a:ext cx="1513022" cy="918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000" dirty="0"/>
              <a:t>!</a:t>
            </a:r>
            <a:endParaRPr lang="en-GB" sz="6000" dirty="0"/>
          </a:p>
        </p:txBody>
      </p:sp>
      <p:sp>
        <p:nvSpPr>
          <p:cNvPr id="64" name="Szöveg helye 14">
            <a:extLst>
              <a:ext uri="{FF2B5EF4-FFF2-40B4-BE49-F238E27FC236}">
                <a16:creationId xmlns:a16="http://schemas.microsoft.com/office/drawing/2014/main" id="{D7A7682C-8B0B-4C2B-9879-102C29FE395F}"/>
              </a:ext>
            </a:extLst>
          </p:cNvPr>
          <p:cNvSpPr txBox="1">
            <a:spLocks/>
          </p:cNvSpPr>
          <p:nvPr/>
        </p:nvSpPr>
        <p:spPr>
          <a:xfrm>
            <a:off x="9240191" y="3127693"/>
            <a:ext cx="1888847" cy="9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Ezek nem egyéni, hanem </a:t>
            </a:r>
            <a:r>
              <a:rPr lang="hu-HU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aggreált</a:t>
            </a:r>
            <a:r>
              <a:rPr lang="hu-HU" dirty="0">
                <a:latin typeface="Calibri Light" panose="020F0302020204030204" pitchFamily="34" charset="0"/>
                <a:cs typeface="Calibri Light" panose="020F0302020204030204" pitchFamily="34" charset="0"/>
              </a:rPr>
              <a:t> adatok – átlag értékek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5" name="Ábra 18" title="Sablon utasítási nyíl">
            <a:extLst>
              <a:ext uri="{FF2B5EF4-FFF2-40B4-BE49-F238E27FC236}">
                <a16:creationId xmlns:a16="http://schemas.microsoft.com/office/drawing/2014/main" id="{441ECFC0-80B6-445A-B46B-D8D3A9935D33}"/>
              </a:ext>
            </a:extLst>
          </p:cNvPr>
          <p:cNvSpPr/>
          <p:nvPr/>
        </p:nvSpPr>
        <p:spPr>
          <a:xfrm rot="1135422" flipH="1" flipV="1">
            <a:off x="9451368" y="3742793"/>
            <a:ext cx="307897" cy="423994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66" name="Kép 65">
            <a:extLst>
              <a:ext uri="{FF2B5EF4-FFF2-40B4-BE49-F238E27FC236}">
                <a16:creationId xmlns:a16="http://schemas.microsoft.com/office/drawing/2014/main" id="{15E4BAA3-502E-40A0-A516-5B7E74177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2806">
            <a:off x="6247032" y="1020837"/>
            <a:ext cx="2172850" cy="1692600"/>
          </a:xfrm>
          <a:prstGeom prst="rect">
            <a:avLst/>
          </a:prstGeom>
        </p:spPr>
      </p:pic>
      <p:sp>
        <p:nvSpPr>
          <p:cNvPr id="67" name="Szöveg helye 14">
            <a:extLst>
              <a:ext uri="{FF2B5EF4-FFF2-40B4-BE49-F238E27FC236}">
                <a16:creationId xmlns:a16="http://schemas.microsoft.com/office/drawing/2014/main" id="{46DFB890-2166-4A45-853C-6037BDE9BE93}"/>
              </a:ext>
            </a:extLst>
          </p:cNvPr>
          <p:cNvSpPr txBox="1">
            <a:spLocks/>
          </p:cNvSpPr>
          <p:nvPr/>
        </p:nvSpPr>
        <p:spPr>
          <a:xfrm>
            <a:off x="6387601" y="1562989"/>
            <a:ext cx="1959464" cy="5435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Elkérhetem a Statisztikákat?</a:t>
            </a:r>
            <a:endParaRPr lang="en-GB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2" name="Szöveg helye 17">
            <a:extLst>
              <a:ext uri="{FF2B5EF4-FFF2-40B4-BE49-F238E27FC236}">
                <a16:creationId xmlns:a16="http://schemas.microsoft.com/office/drawing/2014/main" id="{0DAAA5BA-96B9-4136-8049-D2E5BECE9061}"/>
              </a:ext>
            </a:extLst>
          </p:cNvPr>
          <p:cNvSpPr txBox="1">
            <a:spLocks/>
          </p:cNvSpPr>
          <p:nvPr/>
        </p:nvSpPr>
        <p:spPr>
          <a:xfrm>
            <a:off x="9696660" y="1157460"/>
            <a:ext cx="2013832" cy="8540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Virtual Machine</a:t>
            </a:r>
            <a:r>
              <a:rPr lang="hu-HU" dirty="0"/>
              <a:t>s</a:t>
            </a:r>
            <a:endParaRPr lang="en-GB" dirty="0"/>
          </a:p>
        </p:txBody>
      </p:sp>
      <p:pic>
        <p:nvPicPr>
          <p:cNvPr id="73" name="Kép helye 6">
            <a:extLst>
              <a:ext uri="{FF2B5EF4-FFF2-40B4-BE49-F238E27FC236}">
                <a16:creationId xmlns:a16="http://schemas.microsoft.com/office/drawing/2014/main" id="{6ACE4313-A373-4AD8-87A7-BA54B4DF42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666621" y="1421745"/>
            <a:ext cx="854075" cy="854075"/>
          </a:xfrm>
          <a:prstGeom prst="rect">
            <a:avLst/>
          </a:prstGeom>
        </p:spPr>
      </p:pic>
      <p:pic>
        <p:nvPicPr>
          <p:cNvPr id="74" name="Kép helye 6">
            <a:extLst>
              <a:ext uri="{FF2B5EF4-FFF2-40B4-BE49-F238E27FC236}">
                <a16:creationId xmlns:a16="http://schemas.microsoft.com/office/drawing/2014/main" id="{600030D6-A224-4C04-8ABD-56D9603A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819021" y="1574145"/>
            <a:ext cx="854075" cy="854075"/>
          </a:xfrm>
          <a:prstGeom prst="rect">
            <a:avLst/>
          </a:prstGeom>
        </p:spPr>
      </p:pic>
      <p:pic>
        <p:nvPicPr>
          <p:cNvPr id="75" name="Kép helye 6">
            <a:extLst>
              <a:ext uri="{FF2B5EF4-FFF2-40B4-BE49-F238E27FC236}">
                <a16:creationId xmlns:a16="http://schemas.microsoft.com/office/drawing/2014/main" id="{C334168A-B2E8-472F-9BD8-B4267AA6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9971421" y="1726545"/>
            <a:ext cx="854075" cy="854075"/>
          </a:xfrm>
          <a:prstGeom prst="rect">
            <a:avLst/>
          </a:prstGeom>
        </p:spPr>
      </p:pic>
      <p:pic>
        <p:nvPicPr>
          <p:cNvPr id="76" name="Kép helye 6">
            <a:extLst>
              <a:ext uri="{FF2B5EF4-FFF2-40B4-BE49-F238E27FC236}">
                <a16:creationId xmlns:a16="http://schemas.microsoft.com/office/drawing/2014/main" id="{432C583C-4B90-4DC4-A406-7C0BF0A2D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123821" y="1878945"/>
            <a:ext cx="854075" cy="854075"/>
          </a:xfrm>
          <a:prstGeom prst="rect">
            <a:avLst/>
          </a:prstGeom>
        </p:spPr>
      </p:pic>
      <p:sp>
        <p:nvSpPr>
          <p:cNvPr id="77" name="Ábra 18" title="Sablon utasítási nyíl">
            <a:extLst>
              <a:ext uri="{FF2B5EF4-FFF2-40B4-BE49-F238E27FC236}">
                <a16:creationId xmlns:a16="http://schemas.microsoft.com/office/drawing/2014/main" id="{F7469DF4-464E-4B5F-AD34-7EF9B75AFF0E}"/>
              </a:ext>
            </a:extLst>
          </p:cNvPr>
          <p:cNvSpPr/>
          <p:nvPr/>
        </p:nvSpPr>
        <p:spPr>
          <a:xfrm rot="20320152" flipH="1">
            <a:off x="3901171" y="3675911"/>
            <a:ext cx="1593580" cy="2176331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84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19B51A1E-902D-48AF-9020-955120F399B6}" type="slidenum">
              <a:rPr lang="en-GB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7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4" name="Cím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Neurális háló tanítása</a:t>
            </a:r>
            <a:endParaRPr lang="en-GB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Szöveg helye 17">
            <a:extLst>
              <a:ext uri="{FF2B5EF4-FFF2-40B4-BE49-F238E27FC236}">
                <a16:creationId xmlns:a16="http://schemas.microsoft.com/office/drawing/2014/main" id="{2553D144-03D7-4FC2-8C8D-69742709A5FE}"/>
              </a:ext>
            </a:extLst>
          </p:cNvPr>
          <p:cNvSpPr txBox="1">
            <a:spLocks/>
          </p:cNvSpPr>
          <p:nvPr/>
        </p:nvSpPr>
        <p:spPr>
          <a:xfrm>
            <a:off x="1851822" y="1771230"/>
            <a:ext cx="2396238" cy="368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Iteráció</a:t>
            </a:r>
            <a:r>
              <a:rPr lang="en-GB" dirty="0"/>
              <a:t> = 250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D2D2F45-FB9D-48BA-B4EA-CBD9C790D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7" y="2247741"/>
            <a:ext cx="5687649" cy="3199302"/>
          </a:xfrm>
          <a:prstGeom prst="rect">
            <a:avLst/>
          </a:prstGeom>
        </p:spPr>
      </p:pic>
      <p:sp>
        <p:nvSpPr>
          <p:cNvPr id="18" name="Szöveg helye 17">
            <a:extLst>
              <a:ext uri="{FF2B5EF4-FFF2-40B4-BE49-F238E27FC236}">
                <a16:creationId xmlns:a16="http://schemas.microsoft.com/office/drawing/2014/main" id="{B25A3526-0A49-44C2-9CB2-B62A57FAEBDA}"/>
              </a:ext>
            </a:extLst>
          </p:cNvPr>
          <p:cNvSpPr txBox="1">
            <a:spLocks/>
          </p:cNvSpPr>
          <p:nvPr/>
        </p:nvSpPr>
        <p:spPr>
          <a:xfrm>
            <a:off x="3801730" y="5733778"/>
            <a:ext cx="2396238" cy="8511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Láthatjuk, hogyan változnak a súlyok a tanulás során</a:t>
            </a:r>
            <a:endParaRPr lang="en-GB" dirty="0"/>
          </a:p>
        </p:txBody>
      </p:sp>
      <p:sp>
        <p:nvSpPr>
          <p:cNvPr id="17" name="Szöveg helye 17">
            <a:extLst>
              <a:ext uri="{FF2B5EF4-FFF2-40B4-BE49-F238E27FC236}">
                <a16:creationId xmlns:a16="http://schemas.microsoft.com/office/drawing/2014/main" id="{54EFFFCF-24F3-4DD8-8A1D-14F25BC8361B}"/>
              </a:ext>
            </a:extLst>
          </p:cNvPr>
          <p:cNvSpPr txBox="1">
            <a:spLocks/>
          </p:cNvSpPr>
          <p:nvPr/>
        </p:nvSpPr>
        <p:spPr>
          <a:xfrm>
            <a:off x="2272664" y="2534476"/>
            <a:ext cx="3859165" cy="8511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250 iteráció után a </a:t>
            </a:r>
            <a:r>
              <a:rPr lang="hu-HU" dirty="0">
                <a:solidFill>
                  <a:schemeClr val="accent2"/>
                </a:solidFill>
              </a:rPr>
              <a:t>becslési hiba</a:t>
            </a:r>
            <a:r>
              <a:rPr lang="hu-HU" dirty="0"/>
              <a:t> egy elfogadható szint alá csökkent</a:t>
            </a:r>
            <a:endParaRPr lang="en-GB" dirty="0"/>
          </a:p>
        </p:txBody>
      </p:sp>
      <p:sp>
        <p:nvSpPr>
          <p:cNvPr id="20" name="Ábra 18" title="Sablon utasítási nyíl">
            <a:extLst>
              <a:ext uri="{FF2B5EF4-FFF2-40B4-BE49-F238E27FC236}">
                <a16:creationId xmlns:a16="http://schemas.microsoft.com/office/drawing/2014/main" id="{8A267097-18E3-41CC-BFC4-81F792E5B1A2}"/>
              </a:ext>
            </a:extLst>
          </p:cNvPr>
          <p:cNvSpPr/>
          <p:nvPr/>
        </p:nvSpPr>
        <p:spPr>
          <a:xfrm rot="7109028" flipH="1" flipV="1">
            <a:off x="1977822" y="2112761"/>
            <a:ext cx="453870" cy="669953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sp>
        <p:nvSpPr>
          <p:cNvPr id="16" name="Ábra 18" title="Sablon utasítási nyíl">
            <a:extLst>
              <a:ext uri="{FF2B5EF4-FFF2-40B4-BE49-F238E27FC236}">
                <a16:creationId xmlns:a16="http://schemas.microsoft.com/office/drawing/2014/main" id="{B58F3747-A9FD-4C76-8943-FA056F31558E}"/>
              </a:ext>
            </a:extLst>
          </p:cNvPr>
          <p:cNvSpPr/>
          <p:nvPr/>
        </p:nvSpPr>
        <p:spPr>
          <a:xfrm>
            <a:off x="5743756" y="4495563"/>
            <a:ext cx="875636" cy="116005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EFBE266-8152-4D4D-A1F2-005F67DF1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574" y="1104271"/>
            <a:ext cx="5527509" cy="52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6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3C0ED10-AC04-4E8D-91D7-CB9272F1C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2342"/>
            <a:ext cx="12191999" cy="6253316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Új elképzelések</a:t>
            </a:r>
            <a:br>
              <a:rPr lang="hu-HU" dirty="0"/>
            </a:b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11101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Kísérleteztem a Neurális háló architektúrájával (rétegek száma, neuronok száma, átviteli függvény)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73743F2-2630-42F9-8822-A8201C114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35" y="3165374"/>
            <a:ext cx="11116775" cy="377497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AAA233B-C3E9-454A-B489-EBD46277D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2" y="835614"/>
            <a:ext cx="6256424" cy="24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8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3C0ED10-AC04-4E8D-91D7-CB9272F1C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2342"/>
            <a:ext cx="12191999" cy="6253315"/>
          </a:xfrm>
          <a:prstGeom prst="rect">
            <a:avLst/>
          </a:prstGeom>
        </p:spPr>
      </p:pic>
      <p:sp>
        <p:nvSpPr>
          <p:cNvPr id="18" name="Cím 13">
            <a:extLst>
              <a:ext uri="{FF2B5EF4-FFF2-40B4-BE49-F238E27FC236}">
                <a16:creationId xmlns:a16="http://schemas.microsoft.com/office/drawing/2014/main" id="{C2D4B017-FF4D-4E1E-B149-C84D3224DCCC}"/>
              </a:ext>
            </a:extLst>
          </p:cNvPr>
          <p:cNvSpPr txBox="1">
            <a:spLocks/>
          </p:cNvSpPr>
          <p:nvPr/>
        </p:nvSpPr>
        <p:spPr>
          <a:xfrm>
            <a:off x="432000" y="468575"/>
            <a:ext cx="11340000" cy="8020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Kutatási eredmények</a:t>
            </a:r>
            <a:endParaRPr lang="en-GB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C452C47D-F67F-4021-BC29-5320FF5DB9F0}"/>
              </a:ext>
            </a:extLst>
          </p:cNvPr>
          <p:cNvSpPr txBox="1">
            <a:spLocks/>
          </p:cNvSpPr>
          <p:nvPr/>
        </p:nvSpPr>
        <p:spPr>
          <a:xfrm>
            <a:off x="8446269" y="1387650"/>
            <a:ext cx="143920" cy="61654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lang="en-GB"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17A75928-D09F-4D14-A039-5DFD54F51E3A}"/>
              </a:ext>
            </a:extLst>
          </p:cNvPr>
          <p:cNvSpPr txBox="1">
            <a:spLocks/>
          </p:cNvSpPr>
          <p:nvPr/>
        </p:nvSpPr>
        <p:spPr>
          <a:xfrm>
            <a:off x="8631320" y="1601567"/>
            <a:ext cx="3214303" cy="11101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metrikák t-1, időpontban mért érté-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keinek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figyelembevételével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kisérletez-tem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Ez az 1 rétegű neurális háló még nem javított az eredményeken.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Ábra 18" title="Sablon utasítási nyíl">
            <a:extLst>
              <a:ext uri="{FF2B5EF4-FFF2-40B4-BE49-F238E27FC236}">
                <a16:creationId xmlns:a16="http://schemas.microsoft.com/office/drawing/2014/main" id="{456BE1FD-5F2C-4CA3-80F9-54FCF8B8E81F}"/>
              </a:ext>
            </a:extLst>
          </p:cNvPr>
          <p:cNvSpPr/>
          <p:nvPr/>
        </p:nvSpPr>
        <p:spPr>
          <a:xfrm rot="4868352" flipH="1">
            <a:off x="8651722" y="1042417"/>
            <a:ext cx="373531" cy="45381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rgbClr val="231F2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dirty="0"/>
          </a:p>
        </p:txBody>
      </p:sp>
      <p:pic>
        <p:nvPicPr>
          <p:cNvPr id="23" name="Kép helye 6">
            <a:extLst>
              <a:ext uri="{FF2B5EF4-FFF2-40B4-BE49-F238E27FC236}">
                <a16:creationId xmlns:a16="http://schemas.microsoft.com/office/drawing/2014/main" id="{1728C82C-B521-466C-98EF-C2F8B898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564" y="614797"/>
            <a:ext cx="438276" cy="438276"/>
          </a:xfrm>
          <a:prstGeom prst="rect">
            <a:avLst/>
          </a:prstGeom>
        </p:spPr>
      </p:pic>
      <p:pic>
        <p:nvPicPr>
          <p:cNvPr id="28" name="Kép helye 6">
            <a:extLst>
              <a:ext uri="{FF2B5EF4-FFF2-40B4-BE49-F238E27FC236}">
                <a16:creationId xmlns:a16="http://schemas.microsoft.com/office/drawing/2014/main" id="{90305445-AC8E-4EC7-A561-7CF590572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690" y="617069"/>
            <a:ext cx="438276" cy="438276"/>
          </a:xfrm>
          <a:prstGeom prst="rect">
            <a:avLst/>
          </a:prstGeom>
          <a:effectLst>
            <a:glow>
              <a:schemeClr val="accent1"/>
            </a:glow>
            <a:outerShdw sx="1000" sy="1000" algn="ctr" rotWithShape="0">
              <a:srgbClr val="000000"/>
            </a:outerShdw>
            <a:reflection endPos="0" dir="5400000" sy="-100000" algn="bl" rotWithShape="0"/>
            <a:softEdge rad="0"/>
          </a:effectLst>
        </p:spPr>
      </p:pic>
      <p:pic>
        <p:nvPicPr>
          <p:cNvPr id="29" name="Kép helye 6">
            <a:extLst>
              <a:ext uri="{FF2B5EF4-FFF2-40B4-BE49-F238E27FC236}">
                <a16:creationId xmlns:a16="http://schemas.microsoft.com/office/drawing/2014/main" id="{D3E78DBA-8D1B-4051-9F0A-9124D877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818" y="612517"/>
            <a:ext cx="438276" cy="438276"/>
          </a:xfrm>
          <a:prstGeom prst="rect">
            <a:avLst/>
          </a:prstGeom>
        </p:spPr>
      </p:pic>
      <p:pic>
        <p:nvPicPr>
          <p:cNvPr id="30" name="Kép helye 6">
            <a:extLst>
              <a:ext uri="{FF2B5EF4-FFF2-40B4-BE49-F238E27FC236}">
                <a16:creationId xmlns:a16="http://schemas.microsoft.com/office/drawing/2014/main" id="{4F513DA6-8168-4D20-9C96-B5060720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946" y="614789"/>
            <a:ext cx="438276" cy="438276"/>
          </a:xfrm>
          <a:prstGeom prst="rect">
            <a:avLst/>
          </a:prstGeom>
        </p:spPr>
      </p:pic>
      <p:sp>
        <p:nvSpPr>
          <p:cNvPr id="38" name="Szöveg helye 14">
            <a:extLst>
              <a:ext uri="{FF2B5EF4-FFF2-40B4-BE49-F238E27FC236}">
                <a16:creationId xmlns:a16="http://schemas.microsoft.com/office/drawing/2014/main" id="{CA2745AA-C096-410D-BB41-CBC13095276B}"/>
              </a:ext>
            </a:extLst>
          </p:cNvPr>
          <p:cNvSpPr txBox="1">
            <a:spLocks/>
          </p:cNvSpPr>
          <p:nvPr/>
        </p:nvSpPr>
        <p:spPr>
          <a:xfrm>
            <a:off x="9103193" y="1078416"/>
            <a:ext cx="1499496" cy="227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új erőforrások</a:t>
            </a:r>
            <a:endParaRPr lang="en-GB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73743F2-2630-42F9-8822-A8201C114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35" y="3178138"/>
            <a:ext cx="11116775" cy="374944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AAA233B-C3E9-454A-B489-EBD46277D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782" y="843770"/>
            <a:ext cx="6256424" cy="23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9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13747</TotalTime>
  <Words>4547</Words>
  <Application>Microsoft Office PowerPoint</Application>
  <PresentationFormat>Szélesvásznú</PresentationFormat>
  <Paragraphs>608</Paragraphs>
  <Slides>53</Slides>
  <Notes>42</Notes>
  <HiddenSlides>28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Monospace</vt:lpstr>
      <vt:lpstr>Times New Roman</vt:lpstr>
      <vt:lpstr>Verdana</vt:lpstr>
      <vt:lpstr>Office</vt:lpstr>
      <vt:lpstr>Félévi beszámoló</vt:lpstr>
      <vt:lpstr>Az optimalizáló eljárás felépítése</vt:lpstr>
      <vt:lpstr>Tanulás a válaszidő becslésére</vt:lpstr>
      <vt:lpstr>Tanulás a válaszidő becslésére</vt:lpstr>
      <vt:lpstr>Tanulás a válaszidő becslésére</vt:lpstr>
      <vt:lpstr>Tanulás a válaszidő becslésére</vt:lpstr>
      <vt:lpstr>A Neurális háló tanítása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Második tanulási fázis</vt:lpstr>
      <vt:lpstr>Második tanulási fázis</vt:lpstr>
      <vt:lpstr>Második tanulási fázis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Tanulás a válaszidő becslésére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lpds</cp:lastModifiedBy>
  <cp:revision>661</cp:revision>
  <dcterms:created xsi:type="dcterms:W3CDTF">2019-06-15T13:08:53Z</dcterms:created>
  <dcterms:modified xsi:type="dcterms:W3CDTF">2021-09-30T20:58:58Z</dcterms:modified>
</cp:coreProperties>
</file>